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handoutMasterIdLst>
    <p:handoutMasterId r:id="rId88"/>
  </p:handoutMasterIdLst>
  <p:sldIdLst>
    <p:sldId id="2394" r:id="rId2"/>
    <p:sldId id="2402" r:id="rId3"/>
    <p:sldId id="2403" r:id="rId4"/>
    <p:sldId id="2404" r:id="rId5"/>
    <p:sldId id="2405" r:id="rId6"/>
    <p:sldId id="2406" r:id="rId7"/>
    <p:sldId id="2407" r:id="rId8"/>
    <p:sldId id="2409" r:id="rId9"/>
    <p:sldId id="2410" r:id="rId10"/>
    <p:sldId id="2411" r:id="rId11"/>
    <p:sldId id="2412" r:id="rId12"/>
    <p:sldId id="2413" r:id="rId13"/>
    <p:sldId id="2414" r:id="rId14"/>
    <p:sldId id="2547" r:id="rId15"/>
    <p:sldId id="2415" r:id="rId16"/>
    <p:sldId id="2418" r:id="rId17"/>
    <p:sldId id="2419" r:id="rId18"/>
    <p:sldId id="2420" r:id="rId19"/>
    <p:sldId id="2422" r:id="rId20"/>
    <p:sldId id="2423" r:id="rId21"/>
    <p:sldId id="2425" r:id="rId22"/>
    <p:sldId id="2426" r:id="rId23"/>
    <p:sldId id="2427" r:id="rId24"/>
    <p:sldId id="2428" r:id="rId25"/>
    <p:sldId id="2429" r:id="rId26"/>
    <p:sldId id="2548" r:id="rId27"/>
    <p:sldId id="2431" r:id="rId28"/>
    <p:sldId id="2433" r:id="rId29"/>
    <p:sldId id="2434" r:id="rId30"/>
    <p:sldId id="2435" r:id="rId31"/>
    <p:sldId id="2436" r:id="rId32"/>
    <p:sldId id="2551" r:id="rId33"/>
    <p:sldId id="2552" r:id="rId34"/>
    <p:sldId id="2555" r:id="rId35"/>
    <p:sldId id="2437" r:id="rId36"/>
    <p:sldId id="2554" r:id="rId37"/>
    <p:sldId id="2562" r:id="rId38"/>
    <p:sldId id="2563" r:id="rId39"/>
    <p:sldId id="2564" r:id="rId40"/>
    <p:sldId id="2565" r:id="rId41"/>
    <p:sldId id="2566" r:id="rId42"/>
    <p:sldId id="2438" r:id="rId43"/>
    <p:sldId id="2549" r:id="rId44"/>
    <p:sldId id="2560" r:id="rId45"/>
    <p:sldId id="2444" r:id="rId46"/>
    <p:sldId id="2445" r:id="rId47"/>
    <p:sldId id="2446" r:id="rId48"/>
    <p:sldId id="2567" r:id="rId49"/>
    <p:sldId id="2568" r:id="rId50"/>
    <p:sldId id="2569" r:id="rId51"/>
    <p:sldId id="2570" r:id="rId52"/>
    <p:sldId id="2447" r:id="rId53"/>
    <p:sldId id="2448" r:id="rId54"/>
    <p:sldId id="2449" r:id="rId55"/>
    <p:sldId id="2450" r:id="rId56"/>
    <p:sldId id="2451" r:id="rId57"/>
    <p:sldId id="2452" r:id="rId58"/>
    <p:sldId id="2453" r:id="rId59"/>
    <p:sldId id="2454" r:id="rId60"/>
    <p:sldId id="2455" r:id="rId61"/>
    <p:sldId id="2456" r:id="rId62"/>
    <p:sldId id="2457" r:id="rId63"/>
    <p:sldId id="2458" r:id="rId64"/>
    <p:sldId id="2459" r:id="rId65"/>
    <p:sldId id="2460" r:id="rId66"/>
    <p:sldId id="2461" r:id="rId67"/>
    <p:sldId id="2462" r:id="rId68"/>
    <p:sldId id="2463" r:id="rId69"/>
    <p:sldId id="2464" r:id="rId70"/>
    <p:sldId id="2465" r:id="rId71"/>
    <p:sldId id="2466" r:id="rId72"/>
    <p:sldId id="2467" r:id="rId73"/>
    <p:sldId id="2468" r:id="rId74"/>
    <p:sldId id="2469" r:id="rId75"/>
    <p:sldId id="2470" r:id="rId76"/>
    <p:sldId id="2471" r:id="rId77"/>
    <p:sldId id="2472" r:id="rId78"/>
    <p:sldId id="2473" r:id="rId79"/>
    <p:sldId id="2474" r:id="rId80"/>
    <p:sldId id="2475" r:id="rId81"/>
    <p:sldId id="2531" r:id="rId82"/>
    <p:sldId id="2392" r:id="rId83"/>
    <p:sldId id="2393" r:id="rId84"/>
    <p:sldId id="2545" r:id="rId85"/>
    <p:sldId id="2546" r:id="rId86"/>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7316E-3A7B-4E47-A055-56C4D598CF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32B8F94-38D5-43C8-B090-A4BF7E689D35}">
      <dgm:prSet phldrT="[Testo]" custT="1"/>
      <dgm:spPr>
        <a:solidFill>
          <a:schemeClr val="accent2">
            <a:lumMod val="75000"/>
          </a:schemeClr>
        </a:solidFill>
        <a:ln>
          <a:solidFill>
            <a:schemeClr val="accent2">
              <a:lumMod val="75000"/>
            </a:schemeClr>
          </a:solidFill>
        </a:ln>
      </dgm:spPr>
      <dgm:t>
        <a:bodyPr/>
        <a:lstStyle/>
        <a:p>
          <a:pPr algn="ctr"/>
          <a:r>
            <a:rPr lang="it-IT" sz="4400" b="1" dirty="0" smtClean="0">
              <a:solidFill>
                <a:schemeClr val="bg1"/>
              </a:solidFill>
            </a:rPr>
            <a:t> Legge “Gelli”</a:t>
          </a:r>
        </a:p>
        <a:p>
          <a:pPr algn="ctr"/>
          <a:r>
            <a:rPr lang="it-IT" sz="4400" b="1" dirty="0" smtClean="0">
              <a:solidFill>
                <a:schemeClr val="bg1"/>
              </a:solidFill>
            </a:rPr>
            <a:t>(24/2017):</a:t>
          </a:r>
        </a:p>
        <a:p>
          <a:pPr algn="ctr"/>
          <a:r>
            <a:rPr lang="it-IT" sz="4400" b="1" dirty="0" smtClean="0">
              <a:solidFill>
                <a:schemeClr val="bg1"/>
              </a:solidFill>
            </a:rPr>
            <a:t>La</a:t>
          </a:r>
          <a:r>
            <a:rPr lang="it-IT" sz="4400" b="1" i="1" dirty="0" smtClean="0">
              <a:solidFill>
                <a:schemeClr val="bg1"/>
              </a:solidFill>
            </a:rPr>
            <a:t> ratio </a:t>
          </a:r>
          <a:r>
            <a:rPr lang="it-IT" sz="4400" b="1" dirty="0" smtClean="0">
              <a:solidFill>
                <a:schemeClr val="bg1"/>
              </a:solidFill>
            </a:rPr>
            <a:t>di fondo </a:t>
          </a:r>
        </a:p>
      </dgm:t>
    </dgm:pt>
    <dgm:pt modelId="{B5FC7F9E-4A62-4D1F-9C40-ED706C562A70}" type="parTrans" cxnId="{D1C637FD-1FF5-466B-8709-7CD8B9F79D9E}">
      <dgm:prSet/>
      <dgm:spPr/>
      <dgm:t>
        <a:bodyPr/>
        <a:lstStyle/>
        <a:p>
          <a:endParaRPr lang="it-IT"/>
        </a:p>
      </dgm:t>
    </dgm:pt>
    <dgm:pt modelId="{8FFDE4A0-D0DB-4E40-BAD1-EF68172A1511}" type="sibTrans" cxnId="{D1C637FD-1FF5-466B-8709-7CD8B9F79D9E}">
      <dgm:prSet/>
      <dgm:spPr/>
      <dgm:t>
        <a:bodyPr/>
        <a:lstStyle/>
        <a:p>
          <a:endParaRPr lang="it-IT"/>
        </a:p>
      </dgm:t>
    </dgm:pt>
    <dgm:pt modelId="{A9F01059-67A3-49CA-A841-A419394BB1E9}" type="pres">
      <dgm:prSet presAssocID="{D617316E-3A7B-4E47-A055-56C4D598CF66}" presName="linear" presStyleCnt="0">
        <dgm:presLayoutVars>
          <dgm:dir/>
          <dgm:animLvl val="lvl"/>
          <dgm:resizeHandles val="exact"/>
        </dgm:presLayoutVars>
      </dgm:prSet>
      <dgm:spPr/>
      <dgm:t>
        <a:bodyPr/>
        <a:lstStyle/>
        <a:p>
          <a:endParaRPr lang="it-IT"/>
        </a:p>
      </dgm:t>
    </dgm:pt>
    <dgm:pt modelId="{AE235D17-931D-499F-AE2A-621C6D1B132B}" type="pres">
      <dgm:prSet presAssocID="{132B8F94-38D5-43C8-B090-A4BF7E689D35}" presName="parentLin" presStyleCnt="0"/>
      <dgm:spPr/>
    </dgm:pt>
    <dgm:pt modelId="{124CC3E3-14C5-4E4D-8272-4C3BDA814A89}" type="pres">
      <dgm:prSet presAssocID="{132B8F94-38D5-43C8-B090-A4BF7E689D35}" presName="parentLeftMargin" presStyleLbl="node1" presStyleIdx="0" presStyleCnt="1"/>
      <dgm:spPr/>
      <dgm:t>
        <a:bodyPr/>
        <a:lstStyle/>
        <a:p>
          <a:endParaRPr lang="it-IT"/>
        </a:p>
      </dgm:t>
    </dgm:pt>
    <dgm:pt modelId="{7C5DD19E-510F-4388-8C4E-1DD327F074F3}" type="pres">
      <dgm:prSet presAssocID="{132B8F94-38D5-43C8-B090-A4BF7E689D35}" presName="parentText" presStyleLbl="node1" presStyleIdx="0" presStyleCnt="1" custScaleX="105457" custScaleY="176955" custLinFactNeighborX="80054" custLinFactNeighborY="13451">
        <dgm:presLayoutVars>
          <dgm:chMax val="0"/>
          <dgm:bulletEnabled val="1"/>
        </dgm:presLayoutVars>
      </dgm:prSet>
      <dgm:spPr/>
      <dgm:t>
        <a:bodyPr/>
        <a:lstStyle/>
        <a:p>
          <a:endParaRPr lang="it-IT"/>
        </a:p>
      </dgm:t>
    </dgm:pt>
    <dgm:pt modelId="{2636E46C-4791-40BA-AE7F-D9F876F682B3}" type="pres">
      <dgm:prSet presAssocID="{132B8F94-38D5-43C8-B090-A4BF7E689D35}" presName="negativeSpace" presStyleCnt="0"/>
      <dgm:spPr/>
    </dgm:pt>
    <dgm:pt modelId="{793DECEC-4C57-4FB1-A973-5785573F4AAB}" type="pres">
      <dgm:prSet presAssocID="{132B8F94-38D5-43C8-B090-A4BF7E689D35}" presName="childText" presStyleLbl="conFgAcc1" presStyleIdx="0" presStyleCnt="1" custScaleX="34774" custScaleY="89465" custLinFactY="-16042" custLinFactNeighborX="-3604" custLinFactNeighborY="-100000">
        <dgm:presLayoutVars>
          <dgm:bulletEnabled val="1"/>
        </dgm:presLayoutVars>
      </dgm:prSet>
      <dgm:spPr>
        <a:ln>
          <a:solidFill>
            <a:schemeClr val="bg1"/>
          </a:solidFill>
        </a:ln>
      </dgm:spPr>
      <dgm:t>
        <a:bodyPr/>
        <a:lstStyle/>
        <a:p>
          <a:endParaRPr lang="it-IT"/>
        </a:p>
      </dgm:t>
    </dgm:pt>
  </dgm:ptLst>
  <dgm:cxnLst>
    <dgm:cxn modelId="{D1C637FD-1FF5-466B-8709-7CD8B9F79D9E}" srcId="{D617316E-3A7B-4E47-A055-56C4D598CF66}" destId="{132B8F94-38D5-43C8-B090-A4BF7E689D35}" srcOrd="0" destOrd="0" parTransId="{B5FC7F9E-4A62-4D1F-9C40-ED706C562A70}" sibTransId="{8FFDE4A0-D0DB-4E40-BAD1-EF68172A1511}"/>
    <dgm:cxn modelId="{E547C290-B175-0349-9799-BDCBAB334646}" type="presOf" srcId="{132B8F94-38D5-43C8-B090-A4BF7E689D35}" destId="{124CC3E3-14C5-4E4D-8272-4C3BDA814A89}" srcOrd="0" destOrd="0" presId="urn:microsoft.com/office/officeart/2005/8/layout/list1"/>
    <dgm:cxn modelId="{37B5C44C-0CD8-3E44-B794-F6F3D86F8DE4}" type="presOf" srcId="{132B8F94-38D5-43C8-B090-A4BF7E689D35}" destId="{7C5DD19E-510F-4388-8C4E-1DD327F074F3}" srcOrd="1" destOrd="0" presId="urn:microsoft.com/office/officeart/2005/8/layout/list1"/>
    <dgm:cxn modelId="{359C03C2-64A2-9145-B265-637276B4D2A8}" type="presOf" srcId="{D617316E-3A7B-4E47-A055-56C4D598CF66}" destId="{A9F01059-67A3-49CA-A841-A419394BB1E9}" srcOrd="0" destOrd="0" presId="urn:microsoft.com/office/officeart/2005/8/layout/list1"/>
    <dgm:cxn modelId="{71C78F4D-8600-9442-966A-E075A58A4FB0}" type="presParOf" srcId="{A9F01059-67A3-49CA-A841-A419394BB1E9}" destId="{AE235D17-931D-499F-AE2A-621C6D1B132B}" srcOrd="0" destOrd="0" presId="urn:microsoft.com/office/officeart/2005/8/layout/list1"/>
    <dgm:cxn modelId="{CC5AB7BA-0AB4-3045-8DB7-F2AF1F9363ED}" type="presParOf" srcId="{AE235D17-931D-499F-AE2A-621C6D1B132B}" destId="{124CC3E3-14C5-4E4D-8272-4C3BDA814A89}" srcOrd="0" destOrd="0" presId="urn:microsoft.com/office/officeart/2005/8/layout/list1"/>
    <dgm:cxn modelId="{FCDD331C-BFF8-6B43-A9DD-9D60496FFB84}" type="presParOf" srcId="{AE235D17-931D-499F-AE2A-621C6D1B132B}" destId="{7C5DD19E-510F-4388-8C4E-1DD327F074F3}" srcOrd="1" destOrd="0" presId="urn:microsoft.com/office/officeart/2005/8/layout/list1"/>
    <dgm:cxn modelId="{4C5BC005-D8A5-8843-964B-45A7CB046906}" type="presParOf" srcId="{A9F01059-67A3-49CA-A841-A419394BB1E9}" destId="{2636E46C-4791-40BA-AE7F-D9F876F682B3}" srcOrd="1" destOrd="0" presId="urn:microsoft.com/office/officeart/2005/8/layout/list1"/>
    <dgm:cxn modelId="{DE3650DD-998A-6B45-B8A5-A1D5C2F665C9}" type="presParOf" srcId="{A9F01059-67A3-49CA-A841-A419394BB1E9}" destId="{793DECEC-4C57-4FB1-A973-5785573F4A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7316E-3A7B-4E47-A055-56C4D598CF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32B8F94-38D5-43C8-B090-A4BF7E689D35}">
      <dgm:prSet phldrT="[Testo]" custT="1"/>
      <dgm:spPr>
        <a:solidFill>
          <a:schemeClr val="accent2">
            <a:lumMod val="75000"/>
          </a:schemeClr>
        </a:solidFill>
        <a:ln>
          <a:solidFill>
            <a:schemeClr val="accent2">
              <a:lumMod val="75000"/>
            </a:schemeClr>
          </a:solidFill>
        </a:ln>
      </dgm:spPr>
      <dgm:t>
        <a:bodyPr/>
        <a:lstStyle/>
        <a:p>
          <a:pPr algn="ctr"/>
          <a:r>
            <a:rPr lang="it-IT" sz="4400" b="1" dirty="0" smtClean="0">
              <a:solidFill>
                <a:schemeClr val="bg1"/>
              </a:solidFill>
            </a:rPr>
            <a:t> Legge Gelli</a:t>
          </a:r>
        </a:p>
        <a:p>
          <a:pPr algn="ctr"/>
          <a:endParaRPr lang="it-IT" sz="4400" b="1" dirty="0" smtClean="0">
            <a:solidFill>
              <a:schemeClr val="bg1"/>
            </a:solidFill>
          </a:endParaRPr>
        </a:p>
        <a:p>
          <a:pPr algn="ctr"/>
          <a:r>
            <a:rPr lang="it-IT" sz="4400" b="1" dirty="0" smtClean="0">
              <a:solidFill>
                <a:schemeClr val="bg1"/>
              </a:solidFill>
            </a:rPr>
            <a:t>Profili assicurativi</a:t>
          </a:r>
        </a:p>
      </dgm:t>
    </dgm:pt>
    <dgm:pt modelId="{B5FC7F9E-4A62-4D1F-9C40-ED706C562A70}" type="parTrans" cxnId="{D1C637FD-1FF5-466B-8709-7CD8B9F79D9E}">
      <dgm:prSet/>
      <dgm:spPr/>
      <dgm:t>
        <a:bodyPr/>
        <a:lstStyle/>
        <a:p>
          <a:endParaRPr lang="it-IT"/>
        </a:p>
      </dgm:t>
    </dgm:pt>
    <dgm:pt modelId="{8FFDE4A0-D0DB-4E40-BAD1-EF68172A1511}" type="sibTrans" cxnId="{D1C637FD-1FF5-466B-8709-7CD8B9F79D9E}">
      <dgm:prSet/>
      <dgm:spPr/>
      <dgm:t>
        <a:bodyPr/>
        <a:lstStyle/>
        <a:p>
          <a:endParaRPr lang="it-IT"/>
        </a:p>
      </dgm:t>
    </dgm:pt>
    <dgm:pt modelId="{A9F01059-67A3-49CA-A841-A419394BB1E9}" type="pres">
      <dgm:prSet presAssocID="{D617316E-3A7B-4E47-A055-56C4D598CF66}" presName="linear" presStyleCnt="0">
        <dgm:presLayoutVars>
          <dgm:dir/>
          <dgm:animLvl val="lvl"/>
          <dgm:resizeHandles val="exact"/>
        </dgm:presLayoutVars>
      </dgm:prSet>
      <dgm:spPr/>
      <dgm:t>
        <a:bodyPr/>
        <a:lstStyle/>
        <a:p>
          <a:endParaRPr lang="it-IT"/>
        </a:p>
      </dgm:t>
    </dgm:pt>
    <dgm:pt modelId="{AE235D17-931D-499F-AE2A-621C6D1B132B}" type="pres">
      <dgm:prSet presAssocID="{132B8F94-38D5-43C8-B090-A4BF7E689D35}" presName="parentLin" presStyleCnt="0"/>
      <dgm:spPr/>
    </dgm:pt>
    <dgm:pt modelId="{124CC3E3-14C5-4E4D-8272-4C3BDA814A89}" type="pres">
      <dgm:prSet presAssocID="{132B8F94-38D5-43C8-B090-A4BF7E689D35}" presName="parentLeftMargin" presStyleLbl="node1" presStyleIdx="0" presStyleCnt="1"/>
      <dgm:spPr/>
      <dgm:t>
        <a:bodyPr/>
        <a:lstStyle/>
        <a:p>
          <a:endParaRPr lang="it-IT"/>
        </a:p>
      </dgm:t>
    </dgm:pt>
    <dgm:pt modelId="{7C5DD19E-510F-4388-8C4E-1DD327F074F3}" type="pres">
      <dgm:prSet presAssocID="{132B8F94-38D5-43C8-B090-A4BF7E689D35}" presName="parentText" presStyleLbl="node1" presStyleIdx="0" presStyleCnt="1" custScaleX="105457" custScaleY="176955" custLinFactNeighborX="97315" custLinFactNeighborY="13451">
        <dgm:presLayoutVars>
          <dgm:chMax val="0"/>
          <dgm:bulletEnabled val="1"/>
        </dgm:presLayoutVars>
      </dgm:prSet>
      <dgm:spPr/>
      <dgm:t>
        <a:bodyPr/>
        <a:lstStyle/>
        <a:p>
          <a:endParaRPr lang="it-IT"/>
        </a:p>
      </dgm:t>
    </dgm:pt>
    <dgm:pt modelId="{2636E46C-4791-40BA-AE7F-D9F876F682B3}" type="pres">
      <dgm:prSet presAssocID="{132B8F94-38D5-43C8-B090-A4BF7E689D35}" presName="negativeSpace" presStyleCnt="0"/>
      <dgm:spPr/>
    </dgm:pt>
    <dgm:pt modelId="{793DECEC-4C57-4FB1-A973-5785573F4AAB}" type="pres">
      <dgm:prSet presAssocID="{132B8F94-38D5-43C8-B090-A4BF7E689D35}" presName="childText" presStyleLbl="conFgAcc1" presStyleIdx="0" presStyleCnt="1" custScaleX="34774" custScaleY="89465" custLinFactY="-16042" custLinFactNeighborX="-3604" custLinFactNeighborY="-100000">
        <dgm:presLayoutVars>
          <dgm:bulletEnabled val="1"/>
        </dgm:presLayoutVars>
      </dgm:prSet>
      <dgm:spPr>
        <a:ln>
          <a:solidFill>
            <a:schemeClr val="bg1"/>
          </a:solidFill>
        </a:ln>
      </dgm:spPr>
      <dgm:t>
        <a:bodyPr/>
        <a:lstStyle/>
        <a:p>
          <a:endParaRPr lang="it-IT"/>
        </a:p>
      </dgm:t>
    </dgm:pt>
  </dgm:ptLst>
  <dgm:cxnLst>
    <dgm:cxn modelId="{D1C637FD-1FF5-466B-8709-7CD8B9F79D9E}" srcId="{D617316E-3A7B-4E47-A055-56C4D598CF66}" destId="{132B8F94-38D5-43C8-B090-A4BF7E689D35}" srcOrd="0" destOrd="0" parTransId="{B5FC7F9E-4A62-4D1F-9C40-ED706C562A70}" sibTransId="{8FFDE4A0-D0DB-4E40-BAD1-EF68172A1511}"/>
    <dgm:cxn modelId="{5069E79F-86F7-2B44-92D1-C28857D90574}" type="presOf" srcId="{132B8F94-38D5-43C8-B090-A4BF7E689D35}" destId="{7C5DD19E-510F-4388-8C4E-1DD327F074F3}" srcOrd="1" destOrd="0" presId="urn:microsoft.com/office/officeart/2005/8/layout/list1"/>
    <dgm:cxn modelId="{D1BBEA9C-C532-2B42-9ACA-D41A4EB0C6D3}" type="presOf" srcId="{D617316E-3A7B-4E47-A055-56C4D598CF66}" destId="{A9F01059-67A3-49CA-A841-A419394BB1E9}" srcOrd="0" destOrd="0" presId="urn:microsoft.com/office/officeart/2005/8/layout/list1"/>
    <dgm:cxn modelId="{0D594A99-7012-C245-B891-97ECFB802998}" type="presOf" srcId="{132B8F94-38D5-43C8-B090-A4BF7E689D35}" destId="{124CC3E3-14C5-4E4D-8272-4C3BDA814A89}" srcOrd="0" destOrd="0" presId="urn:microsoft.com/office/officeart/2005/8/layout/list1"/>
    <dgm:cxn modelId="{F9D621D3-7E91-D847-BFCF-B623411E3C82}" type="presParOf" srcId="{A9F01059-67A3-49CA-A841-A419394BB1E9}" destId="{AE235D17-931D-499F-AE2A-621C6D1B132B}" srcOrd="0" destOrd="0" presId="urn:microsoft.com/office/officeart/2005/8/layout/list1"/>
    <dgm:cxn modelId="{7E249241-957B-DD43-9FB7-407D4B647D40}" type="presParOf" srcId="{AE235D17-931D-499F-AE2A-621C6D1B132B}" destId="{124CC3E3-14C5-4E4D-8272-4C3BDA814A89}" srcOrd="0" destOrd="0" presId="urn:microsoft.com/office/officeart/2005/8/layout/list1"/>
    <dgm:cxn modelId="{AD3708B2-DBBA-E441-BF45-770D93006895}" type="presParOf" srcId="{AE235D17-931D-499F-AE2A-621C6D1B132B}" destId="{7C5DD19E-510F-4388-8C4E-1DD327F074F3}" srcOrd="1" destOrd="0" presId="urn:microsoft.com/office/officeart/2005/8/layout/list1"/>
    <dgm:cxn modelId="{136F0FF0-0340-5045-9DE8-6368B5CC10AD}" type="presParOf" srcId="{A9F01059-67A3-49CA-A841-A419394BB1E9}" destId="{2636E46C-4791-40BA-AE7F-D9F876F682B3}" srcOrd="1" destOrd="0" presId="urn:microsoft.com/office/officeart/2005/8/layout/list1"/>
    <dgm:cxn modelId="{04919976-E3F3-944A-AB10-443975573642}" type="presParOf" srcId="{A9F01059-67A3-49CA-A841-A419394BB1E9}" destId="{793DECEC-4C57-4FB1-A973-5785573F4A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17316E-3A7B-4E47-A055-56C4D598CF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32B8F94-38D5-43C8-B090-A4BF7E689D35}">
      <dgm:prSet phldrT="[Testo]" custT="1"/>
      <dgm:spPr>
        <a:solidFill>
          <a:srgbClr val="9BBB59"/>
        </a:solidFill>
        <a:ln>
          <a:solidFill>
            <a:srgbClr val="002060"/>
          </a:solidFill>
        </a:ln>
      </dgm:spPr>
      <dgm:t>
        <a:bodyPr/>
        <a:lstStyle/>
        <a:p>
          <a:pPr algn="ctr"/>
          <a:r>
            <a:rPr lang="it-IT" sz="3200" b="1" dirty="0" smtClean="0">
              <a:solidFill>
                <a:srgbClr val="002060"/>
              </a:solidFill>
            </a:rPr>
            <a:t>Profili oggettivi e soggettivi</a:t>
          </a:r>
          <a:endParaRPr lang="it-IT" sz="3200" b="1" dirty="0">
            <a:solidFill>
              <a:srgbClr val="002060"/>
            </a:solidFill>
          </a:endParaRPr>
        </a:p>
      </dgm:t>
    </dgm:pt>
    <dgm:pt modelId="{B5FC7F9E-4A62-4D1F-9C40-ED706C562A70}" type="parTrans" cxnId="{D1C637FD-1FF5-466B-8709-7CD8B9F79D9E}">
      <dgm:prSet/>
      <dgm:spPr/>
      <dgm:t>
        <a:bodyPr/>
        <a:lstStyle/>
        <a:p>
          <a:endParaRPr lang="it-IT"/>
        </a:p>
      </dgm:t>
    </dgm:pt>
    <dgm:pt modelId="{8FFDE4A0-D0DB-4E40-BAD1-EF68172A1511}" type="sibTrans" cxnId="{D1C637FD-1FF5-466B-8709-7CD8B9F79D9E}">
      <dgm:prSet/>
      <dgm:spPr/>
      <dgm:t>
        <a:bodyPr/>
        <a:lstStyle/>
        <a:p>
          <a:endParaRPr lang="it-IT"/>
        </a:p>
      </dgm:t>
    </dgm:pt>
    <dgm:pt modelId="{A9F01059-67A3-49CA-A841-A419394BB1E9}" type="pres">
      <dgm:prSet presAssocID="{D617316E-3A7B-4E47-A055-56C4D598CF66}" presName="linear" presStyleCnt="0">
        <dgm:presLayoutVars>
          <dgm:dir/>
          <dgm:animLvl val="lvl"/>
          <dgm:resizeHandles val="exact"/>
        </dgm:presLayoutVars>
      </dgm:prSet>
      <dgm:spPr/>
      <dgm:t>
        <a:bodyPr/>
        <a:lstStyle/>
        <a:p>
          <a:endParaRPr lang="it-IT"/>
        </a:p>
      </dgm:t>
    </dgm:pt>
    <dgm:pt modelId="{AE235D17-931D-499F-AE2A-621C6D1B132B}" type="pres">
      <dgm:prSet presAssocID="{132B8F94-38D5-43C8-B090-A4BF7E689D35}" presName="parentLin" presStyleCnt="0"/>
      <dgm:spPr/>
    </dgm:pt>
    <dgm:pt modelId="{124CC3E3-14C5-4E4D-8272-4C3BDA814A89}" type="pres">
      <dgm:prSet presAssocID="{132B8F94-38D5-43C8-B090-A4BF7E689D35}" presName="parentLeftMargin" presStyleLbl="node1" presStyleIdx="0" presStyleCnt="1"/>
      <dgm:spPr/>
      <dgm:t>
        <a:bodyPr/>
        <a:lstStyle/>
        <a:p>
          <a:endParaRPr lang="it-IT"/>
        </a:p>
      </dgm:t>
    </dgm:pt>
    <dgm:pt modelId="{7C5DD19E-510F-4388-8C4E-1DD327F074F3}" type="pres">
      <dgm:prSet presAssocID="{132B8F94-38D5-43C8-B090-A4BF7E689D35}" presName="parentText" presStyleLbl="node1" presStyleIdx="0" presStyleCnt="1">
        <dgm:presLayoutVars>
          <dgm:chMax val="0"/>
          <dgm:bulletEnabled val="1"/>
        </dgm:presLayoutVars>
      </dgm:prSet>
      <dgm:spPr/>
      <dgm:t>
        <a:bodyPr/>
        <a:lstStyle/>
        <a:p>
          <a:endParaRPr lang="it-IT"/>
        </a:p>
      </dgm:t>
    </dgm:pt>
    <dgm:pt modelId="{2636E46C-4791-40BA-AE7F-D9F876F682B3}" type="pres">
      <dgm:prSet presAssocID="{132B8F94-38D5-43C8-B090-A4BF7E689D35}" presName="negativeSpace" presStyleCnt="0"/>
      <dgm:spPr/>
    </dgm:pt>
    <dgm:pt modelId="{793DECEC-4C57-4FB1-A973-5785573F4AAB}" type="pres">
      <dgm:prSet presAssocID="{132B8F94-38D5-43C8-B090-A4BF7E689D35}" presName="childText" presStyleLbl="conFgAcc1" presStyleIdx="0" presStyleCnt="1">
        <dgm:presLayoutVars>
          <dgm:bulletEnabled val="1"/>
        </dgm:presLayoutVars>
      </dgm:prSet>
      <dgm:spPr>
        <a:ln>
          <a:solidFill>
            <a:srgbClr val="00B0F0"/>
          </a:solidFill>
        </a:ln>
      </dgm:spPr>
    </dgm:pt>
  </dgm:ptLst>
  <dgm:cxnLst>
    <dgm:cxn modelId="{D1C637FD-1FF5-466B-8709-7CD8B9F79D9E}" srcId="{D617316E-3A7B-4E47-A055-56C4D598CF66}" destId="{132B8F94-38D5-43C8-B090-A4BF7E689D35}" srcOrd="0" destOrd="0" parTransId="{B5FC7F9E-4A62-4D1F-9C40-ED706C562A70}" sibTransId="{8FFDE4A0-D0DB-4E40-BAD1-EF68172A1511}"/>
    <dgm:cxn modelId="{F3BE658E-C045-074C-86F1-5A3DC3D455D9}" type="presOf" srcId="{132B8F94-38D5-43C8-B090-A4BF7E689D35}" destId="{124CC3E3-14C5-4E4D-8272-4C3BDA814A89}" srcOrd="0" destOrd="0" presId="urn:microsoft.com/office/officeart/2005/8/layout/list1"/>
    <dgm:cxn modelId="{5474F924-C7FB-5544-B358-8EDAB439734C}" type="presOf" srcId="{D617316E-3A7B-4E47-A055-56C4D598CF66}" destId="{A9F01059-67A3-49CA-A841-A419394BB1E9}" srcOrd="0" destOrd="0" presId="urn:microsoft.com/office/officeart/2005/8/layout/list1"/>
    <dgm:cxn modelId="{D55DC2AF-2731-A44A-A77B-515205B7DD2F}" type="presOf" srcId="{132B8F94-38D5-43C8-B090-A4BF7E689D35}" destId="{7C5DD19E-510F-4388-8C4E-1DD327F074F3}" srcOrd="1" destOrd="0" presId="urn:microsoft.com/office/officeart/2005/8/layout/list1"/>
    <dgm:cxn modelId="{E1C2032A-75F5-E64F-B1E4-4E97779C42AB}" type="presParOf" srcId="{A9F01059-67A3-49CA-A841-A419394BB1E9}" destId="{AE235D17-931D-499F-AE2A-621C6D1B132B}" srcOrd="0" destOrd="0" presId="urn:microsoft.com/office/officeart/2005/8/layout/list1"/>
    <dgm:cxn modelId="{639D14EF-CF71-6C44-ADF5-64A6323A7F5E}" type="presParOf" srcId="{AE235D17-931D-499F-AE2A-621C6D1B132B}" destId="{124CC3E3-14C5-4E4D-8272-4C3BDA814A89}" srcOrd="0" destOrd="0" presId="urn:microsoft.com/office/officeart/2005/8/layout/list1"/>
    <dgm:cxn modelId="{E2AFC19C-EC17-B948-B407-03B53A34EAE7}" type="presParOf" srcId="{AE235D17-931D-499F-AE2A-621C6D1B132B}" destId="{7C5DD19E-510F-4388-8C4E-1DD327F074F3}" srcOrd="1" destOrd="0" presId="urn:microsoft.com/office/officeart/2005/8/layout/list1"/>
    <dgm:cxn modelId="{AA8ED96D-FA71-4A41-BF72-74570B44745E}" type="presParOf" srcId="{A9F01059-67A3-49CA-A841-A419394BB1E9}" destId="{2636E46C-4791-40BA-AE7F-D9F876F682B3}" srcOrd="1" destOrd="0" presId="urn:microsoft.com/office/officeart/2005/8/layout/list1"/>
    <dgm:cxn modelId="{F8E2A989-CACB-C14E-BAEC-FE2F6FFB8675}" type="presParOf" srcId="{A9F01059-67A3-49CA-A841-A419394BB1E9}" destId="{793DECEC-4C57-4FB1-A973-5785573F4A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17316E-3A7B-4E47-A055-56C4D598CF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32B8F94-38D5-43C8-B090-A4BF7E689D35}">
      <dgm:prSet phldrT="[Testo]" custT="1"/>
      <dgm:spPr>
        <a:solidFill>
          <a:srgbClr val="9BBB59"/>
        </a:solidFill>
        <a:ln>
          <a:solidFill>
            <a:srgbClr val="002060"/>
          </a:solidFill>
        </a:ln>
      </dgm:spPr>
      <dgm:t>
        <a:bodyPr/>
        <a:lstStyle/>
        <a:p>
          <a:pPr algn="ctr"/>
          <a:r>
            <a:rPr lang="it-IT" sz="3200" b="1" dirty="0" smtClean="0">
              <a:solidFill>
                <a:srgbClr val="002060"/>
              </a:solidFill>
            </a:rPr>
            <a:t>Tratti peculiari e dubbi interpretativi </a:t>
          </a:r>
          <a:endParaRPr lang="it-IT" sz="3200" b="1" dirty="0">
            <a:solidFill>
              <a:srgbClr val="002060"/>
            </a:solidFill>
          </a:endParaRPr>
        </a:p>
      </dgm:t>
    </dgm:pt>
    <dgm:pt modelId="{B5FC7F9E-4A62-4D1F-9C40-ED706C562A70}" type="parTrans" cxnId="{D1C637FD-1FF5-466B-8709-7CD8B9F79D9E}">
      <dgm:prSet/>
      <dgm:spPr/>
      <dgm:t>
        <a:bodyPr/>
        <a:lstStyle/>
        <a:p>
          <a:endParaRPr lang="it-IT"/>
        </a:p>
      </dgm:t>
    </dgm:pt>
    <dgm:pt modelId="{8FFDE4A0-D0DB-4E40-BAD1-EF68172A1511}" type="sibTrans" cxnId="{D1C637FD-1FF5-466B-8709-7CD8B9F79D9E}">
      <dgm:prSet/>
      <dgm:spPr/>
      <dgm:t>
        <a:bodyPr/>
        <a:lstStyle/>
        <a:p>
          <a:endParaRPr lang="it-IT"/>
        </a:p>
      </dgm:t>
    </dgm:pt>
    <dgm:pt modelId="{A9F01059-67A3-49CA-A841-A419394BB1E9}" type="pres">
      <dgm:prSet presAssocID="{D617316E-3A7B-4E47-A055-56C4D598CF66}" presName="linear" presStyleCnt="0">
        <dgm:presLayoutVars>
          <dgm:dir/>
          <dgm:animLvl val="lvl"/>
          <dgm:resizeHandles val="exact"/>
        </dgm:presLayoutVars>
      </dgm:prSet>
      <dgm:spPr/>
      <dgm:t>
        <a:bodyPr/>
        <a:lstStyle/>
        <a:p>
          <a:endParaRPr lang="it-IT"/>
        </a:p>
      </dgm:t>
    </dgm:pt>
    <dgm:pt modelId="{AE235D17-931D-499F-AE2A-621C6D1B132B}" type="pres">
      <dgm:prSet presAssocID="{132B8F94-38D5-43C8-B090-A4BF7E689D35}" presName="parentLin" presStyleCnt="0"/>
      <dgm:spPr/>
    </dgm:pt>
    <dgm:pt modelId="{124CC3E3-14C5-4E4D-8272-4C3BDA814A89}" type="pres">
      <dgm:prSet presAssocID="{132B8F94-38D5-43C8-B090-A4BF7E689D35}" presName="parentLeftMargin" presStyleLbl="node1" presStyleIdx="0" presStyleCnt="1"/>
      <dgm:spPr/>
      <dgm:t>
        <a:bodyPr/>
        <a:lstStyle/>
        <a:p>
          <a:endParaRPr lang="it-IT"/>
        </a:p>
      </dgm:t>
    </dgm:pt>
    <dgm:pt modelId="{7C5DD19E-510F-4388-8C4E-1DD327F074F3}" type="pres">
      <dgm:prSet presAssocID="{132B8F94-38D5-43C8-B090-A4BF7E689D35}" presName="parentText" presStyleLbl="node1" presStyleIdx="0" presStyleCnt="1" custLinFactNeighborY="0">
        <dgm:presLayoutVars>
          <dgm:chMax val="0"/>
          <dgm:bulletEnabled val="1"/>
        </dgm:presLayoutVars>
      </dgm:prSet>
      <dgm:spPr/>
      <dgm:t>
        <a:bodyPr/>
        <a:lstStyle/>
        <a:p>
          <a:endParaRPr lang="it-IT"/>
        </a:p>
      </dgm:t>
    </dgm:pt>
    <dgm:pt modelId="{2636E46C-4791-40BA-AE7F-D9F876F682B3}" type="pres">
      <dgm:prSet presAssocID="{132B8F94-38D5-43C8-B090-A4BF7E689D35}" presName="negativeSpace" presStyleCnt="0"/>
      <dgm:spPr/>
    </dgm:pt>
    <dgm:pt modelId="{793DECEC-4C57-4FB1-A973-5785573F4AAB}" type="pres">
      <dgm:prSet presAssocID="{132B8F94-38D5-43C8-B090-A4BF7E689D35}" presName="childText" presStyleLbl="conFgAcc1" presStyleIdx="0" presStyleCnt="1">
        <dgm:presLayoutVars>
          <dgm:bulletEnabled val="1"/>
        </dgm:presLayoutVars>
      </dgm:prSet>
      <dgm:spPr>
        <a:ln>
          <a:solidFill>
            <a:srgbClr val="00B0F0"/>
          </a:solidFill>
        </a:ln>
      </dgm:spPr>
    </dgm:pt>
  </dgm:ptLst>
  <dgm:cxnLst>
    <dgm:cxn modelId="{D1C637FD-1FF5-466B-8709-7CD8B9F79D9E}" srcId="{D617316E-3A7B-4E47-A055-56C4D598CF66}" destId="{132B8F94-38D5-43C8-B090-A4BF7E689D35}" srcOrd="0" destOrd="0" parTransId="{B5FC7F9E-4A62-4D1F-9C40-ED706C562A70}" sibTransId="{8FFDE4A0-D0DB-4E40-BAD1-EF68172A1511}"/>
    <dgm:cxn modelId="{57CD4445-1CF6-CE42-A9E4-3A4F535EC4EB}" type="presOf" srcId="{132B8F94-38D5-43C8-B090-A4BF7E689D35}" destId="{124CC3E3-14C5-4E4D-8272-4C3BDA814A89}" srcOrd="0" destOrd="0" presId="urn:microsoft.com/office/officeart/2005/8/layout/list1"/>
    <dgm:cxn modelId="{5EC0A9F4-C1A6-A446-8956-2C68E71F045D}" type="presOf" srcId="{132B8F94-38D5-43C8-B090-A4BF7E689D35}" destId="{7C5DD19E-510F-4388-8C4E-1DD327F074F3}" srcOrd="1" destOrd="0" presId="urn:microsoft.com/office/officeart/2005/8/layout/list1"/>
    <dgm:cxn modelId="{A919C19C-8BCD-B74A-BEF6-699FF8DF1316}" type="presOf" srcId="{D617316E-3A7B-4E47-A055-56C4D598CF66}" destId="{A9F01059-67A3-49CA-A841-A419394BB1E9}" srcOrd="0" destOrd="0" presId="urn:microsoft.com/office/officeart/2005/8/layout/list1"/>
    <dgm:cxn modelId="{1FF12965-9BAA-4447-906D-59797C78E192}" type="presParOf" srcId="{A9F01059-67A3-49CA-A841-A419394BB1E9}" destId="{AE235D17-931D-499F-AE2A-621C6D1B132B}" srcOrd="0" destOrd="0" presId="urn:microsoft.com/office/officeart/2005/8/layout/list1"/>
    <dgm:cxn modelId="{8A36B2B7-6857-7E4D-99EF-0557B2F2E2B4}" type="presParOf" srcId="{AE235D17-931D-499F-AE2A-621C6D1B132B}" destId="{124CC3E3-14C5-4E4D-8272-4C3BDA814A89}" srcOrd="0" destOrd="0" presId="urn:microsoft.com/office/officeart/2005/8/layout/list1"/>
    <dgm:cxn modelId="{362B7904-CC73-F648-90A6-06632072E74E}" type="presParOf" srcId="{AE235D17-931D-499F-AE2A-621C6D1B132B}" destId="{7C5DD19E-510F-4388-8C4E-1DD327F074F3}" srcOrd="1" destOrd="0" presId="urn:microsoft.com/office/officeart/2005/8/layout/list1"/>
    <dgm:cxn modelId="{0EDB89D2-4576-7E49-865E-C3C9BEB8735C}" type="presParOf" srcId="{A9F01059-67A3-49CA-A841-A419394BB1E9}" destId="{2636E46C-4791-40BA-AE7F-D9F876F682B3}" srcOrd="1" destOrd="0" presId="urn:microsoft.com/office/officeart/2005/8/layout/list1"/>
    <dgm:cxn modelId="{91BC6EF9-6BB1-4143-9AD4-7957628AAC9A}" type="presParOf" srcId="{A9F01059-67A3-49CA-A841-A419394BB1E9}" destId="{793DECEC-4C57-4FB1-A973-5785573F4A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17316E-3A7B-4E47-A055-56C4D598CF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32B8F94-38D5-43C8-B090-A4BF7E689D35}">
      <dgm:prSet phldrT="[Testo]" custT="1"/>
      <dgm:spPr>
        <a:solidFill>
          <a:schemeClr val="tx2">
            <a:lumMod val="60000"/>
            <a:lumOff val="40000"/>
          </a:schemeClr>
        </a:solidFill>
        <a:ln>
          <a:solidFill>
            <a:srgbClr val="002060"/>
          </a:solidFill>
        </a:ln>
      </dgm:spPr>
      <dgm:t>
        <a:bodyPr/>
        <a:lstStyle/>
        <a:p>
          <a:pPr algn="ctr"/>
          <a:r>
            <a:rPr lang="it-IT" sz="3200" b="1" i="1" dirty="0" smtClean="0">
              <a:solidFill>
                <a:srgbClr val="FFFFFF"/>
              </a:solidFill>
            </a:rPr>
            <a:t>LA “CLAIMS MADE”</a:t>
          </a:r>
        </a:p>
        <a:p>
          <a:pPr algn="ctr"/>
          <a:endParaRPr lang="it-IT" sz="3200" b="1" dirty="0" smtClean="0">
            <a:solidFill>
              <a:srgbClr val="FFFFFF"/>
            </a:solidFill>
          </a:endParaRPr>
        </a:p>
        <a:p>
          <a:pPr algn="ctr"/>
          <a:r>
            <a:rPr lang="it-IT" sz="3200" b="1" dirty="0" smtClean="0">
              <a:solidFill>
                <a:srgbClr val="FFFFFF"/>
              </a:solidFill>
            </a:rPr>
            <a:t>TRA DIRITTO VIVENTE E DIRITTO VIGENTE</a:t>
          </a:r>
          <a:endParaRPr lang="it-IT" sz="3200" b="1" dirty="0">
            <a:solidFill>
              <a:srgbClr val="FFFFFF"/>
            </a:solidFill>
          </a:endParaRPr>
        </a:p>
      </dgm:t>
    </dgm:pt>
    <dgm:pt modelId="{B5FC7F9E-4A62-4D1F-9C40-ED706C562A70}" type="parTrans" cxnId="{D1C637FD-1FF5-466B-8709-7CD8B9F79D9E}">
      <dgm:prSet/>
      <dgm:spPr/>
      <dgm:t>
        <a:bodyPr/>
        <a:lstStyle/>
        <a:p>
          <a:endParaRPr lang="it-IT"/>
        </a:p>
      </dgm:t>
    </dgm:pt>
    <dgm:pt modelId="{8FFDE4A0-D0DB-4E40-BAD1-EF68172A1511}" type="sibTrans" cxnId="{D1C637FD-1FF5-466B-8709-7CD8B9F79D9E}">
      <dgm:prSet/>
      <dgm:spPr/>
      <dgm:t>
        <a:bodyPr/>
        <a:lstStyle/>
        <a:p>
          <a:endParaRPr lang="it-IT"/>
        </a:p>
      </dgm:t>
    </dgm:pt>
    <dgm:pt modelId="{A9F01059-67A3-49CA-A841-A419394BB1E9}" type="pres">
      <dgm:prSet presAssocID="{D617316E-3A7B-4E47-A055-56C4D598CF66}" presName="linear" presStyleCnt="0">
        <dgm:presLayoutVars>
          <dgm:dir/>
          <dgm:animLvl val="lvl"/>
          <dgm:resizeHandles val="exact"/>
        </dgm:presLayoutVars>
      </dgm:prSet>
      <dgm:spPr/>
      <dgm:t>
        <a:bodyPr/>
        <a:lstStyle/>
        <a:p>
          <a:endParaRPr lang="it-IT"/>
        </a:p>
      </dgm:t>
    </dgm:pt>
    <dgm:pt modelId="{AE235D17-931D-499F-AE2A-621C6D1B132B}" type="pres">
      <dgm:prSet presAssocID="{132B8F94-38D5-43C8-B090-A4BF7E689D35}" presName="parentLin" presStyleCnt="0"/>
      <dgm:spPr/>
    </dgm:pt>
    <dgm:pt modelId="{124CC3E3-14C5-4E4D-8272-4C3BDA814A89}" type="pres">
      <dgm:prSet presAssocID="{132B8F94-38D5-43C8-B090-A4BF7E689D35}" presName="parentLeftMargin" presStyleLbl="node1" presStyleIdx="0" presStyleCnt="1"/>
      <dgm:spPr/>
      <dgm:t>
        <a:bodyPr/>
        <a:lstStyle/>
        <a:p>
          <a:endParaRPr lang="it-IT"/>
        </a:p>
      </dgm:t>
    </dgm:pt>
    <dgm:pt modelId="{7C5DD19E-510F-4388-8C4E-1DD327F074F3}" type="pres">
      <dgm:prSet presAssocID="{132B8F94-38D5-43C8-B090-A4BF7E689D35}" presName="parentText" presStyleLbl="node1" presStyleIdx="0" presStyleCnt="1" custScaleX="117111" custScaleY="167615" custLinFactNeighborX="37936">
        <dgm:presLayoutVars>
          <dgm:chMax val="0"/>
          <dgm:bulletEnabled val="1"/>
        </dgm:presLayoutVars>
      </dgm:prSet>
      <dgm:spPr/>
      <dgm:t>
        <a:bodyPr/>
        <a:lstStyle/>
        <a:p>
          <a:endParaRPr lang="it-IT"/>
        </a:p>
      </dgm:t>
    </dgm:pt>
    <dgm:pt modelId="{2636E46C-4791-40BA-AE7F-D9F876F682B3}" type="pres">
      <dgm:prSet presAssocID="{132B8F94-38D5-43C8-B090-A4BF7E689D35}" presName="negativeSpace" presStyleCnt="0"/>
      <dgm:spPr/>
    </dgm:pt>
    <dgm:pt modelId="{793DECEC-4C57-4FB1-A973-5785573F4AAB}" type="pres">
      <dgm:prSet presAssocID="{132B8F94-38D5-43C8-B090-A4BF7E689D35}" presName="childText" presStyleLbl="conFgAcc1" presStyleIdx="0" presStyleCnt="1">
        <dgm:presLayoutVars>
          <dgm:bulletEnabled val="1"/>
        </dgm:presLayoutVars>
      </dgm:prSet>
      <dgm:spPr>
        <a:ln>
          <a:solidFill>
            <a:srgbClr val="00B0F0"/>
          </a:solidFill>
        </a:ln>
      </dgm:spPr>
    </dgm:pt>
  </dgm:ptLst>
  <dgm:cxnLst>
    <dgm:cxn modelId="{D1C637FD-1FF5-466B-8709-7CD8B9F79D9E}" srcId="{D617316E-3A7B-4E47-A055-56C4D598CF66}" destId="{132B8F94-38D5-43C8-B090-A4BF7E689D35}" srcOrd="0" destOrd="0" parTransId="{B5FC7F9E-4A62-4D1F-9C40-ED706C562A70}" sibTransId="{8FFDE4A0-D0DB-4E40-BAD1-EF68172A1511}"/>
    <dgm:cxn modelId="{0383C2AD-BD25-154E-BAC3-A9A9C333170F}" type="presOf" srcId="{132B8F94-38D5-43C8-B090-A4BF7E689D35}" destId="{7C5DD19E-510F-4388-8C4E-1DD327F074F3}" srcOrd="1" destOrd="0" presId="urn:microsoft.com/office/officeart/2005/8/layout/list1"/>
    <dgm:cxn modelId="{B15CA65D-7714-174E-AD3D-425292753D53}" type="presOf" srcId="{132B8F94-38D5-43C8-B090-A4BF7E689D35}" destId="{124CC3E3-14C5-4E4D-8272-4C3BDA814A89}" srcOrd="0" destOrd="0" presId="urn:microsoft.com/office/officeart/2005/8/layout/list1"/>
    <dgm:cxn modelId="{F0EE6DDB-8F41-D744-B536-6EBDBAD98AB2}" type="presOf" srcId="{D617316E-3A7B-4E47-A055-56C4D598CF66}" destId="{A9F01059-67A3-49CA-A841-A419394BB1E9}" srcOrd="0" destOrd="0" presId="urn:microsoft.com/office/officeart/2005/8/layout/list1"/>
    <dgm:cxn modelId="{10D07A19-00CE-B34B-B44F-59BC37743817}" type="presParOf" srcId="{A9F01059-67A3-49CA-A841-A419394BB1E9}" destId="{AE235D17-931D-499F-AE2A-621C6D1B132B}" srcOrd="0" destOrd="0" presId="urn:microsoft.com/office/officeart/2005/8/layout/list1"/>
    <dgm:cxn modelId="{6EC5ADA0-6502-7746-9066-E3E36A7F5826}" type="presParOf" srcId="{AE235D17-931D-499F-AE2A-621C6D1B132B}" destId="{124CC3E3-14C5-4E4D-8272-4C3BDA814A89}" srcOrd="0" destOrd="0" presId="urn:microsoft.com/office/officeart/2005/8/layout/list1"/>
    <dgm:cxn modelId="{1AB1511B-3AAC-1D40-97E3-AB9144613A30}" type="presParOf" srcId="{AE235D17-931D-499F-AE2A-621C6D1B132B}" destId="{7C5DD19E-510F-4388-8C4E-1DD327F074F3}" srcOrd="1" destOrd="0" presId="urn:microsoft.com/office/officeart/2005/8/layout/list1"/>
    <dgm:cxn modelId="{8E266185-1097-BD48-BAE3-8B119E94718D}" type="presParOf" srcId="{A9F01059-67A3-49CA-A841-A419394BB1E9}" destId="{2636E46C-4791-40BA-AE7F-D9F876F682B3}" srcOrd="1" destOrd="0" presId="urn:microsoft.com/office/officeart/2005/8/layout/list1"/>
    <dgm:cxn modelId="{041FC094-2533-3A42-A880-AD04D8A07684}" type="presParOf" srcId="{A9F01059-67A3-49CA-A841-A419394BB1E9}" destId="{793DECEC-4C57-4FB1-A973-5785573F4A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17316E-3A7B-4E47-A055-56C4D598CF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32B8F94-38D5-43C8-B090-A4BF7E689D35}">
      <dgm:prSet phldrT="[Testo]" custT="1"/>
      <dgm:spPr>
        <a:solidFill>
          <a:srgbClr val="9BBB59"/>
        </a:solidFill>
        <a:ln>
          <a:solidFill>
            <a:srgbClr val="002060"/>
          </a:solidFill>
        </a:ln>
      </dgm:spPr>
      <dgm:t>
        <a:bodyPr/>
        <a:lstStyle/>
        <a:p>
          <a:pPr algn="ctr"/>
          <a:r>
            <a:rPr lang="it-IT" sz="3200" b="1" dirty="0" smtClean="0">
              <a:solidFill>
                <a:srgbClr val="002060"/>
              </a:solidFill>
            </a:rPr>
            <a:t>Profili soggettivi di applicazione della legge GELLI</a:t>
          </a:r>
          <a:endParaRPr lang="it-IT" sz="3200" b="1" dirty="0">
            <a:solidFill>
              <a:srgbClr val="002060"/>
            </a:solidFill>
          </a:endParaRPr>
        </a:p>
      </dgm:t>
    </dgm:pt>
    <dgm:pt modelId="{B5FC7F9E-4A62-4D1F-9C40-ED706C562A70}" type="parTrans" cxnId="{D1C637FD-1FF5-466B-8709-7CD8B9F79D9E}">
      <dgm:prSet/>
      <dgm:spPr/>
      <dgm:t>
        <a:bodyPr/>
        <a:lstStyle/>
        <a:p>
          <a:endParaRPr lang="it-IT"/>
        </a:p>
      </dgm:t>
    </dgm:pt>
    <dgm:pt modelId="{8FFDE4A0-D0DB-4E40-BAD1-EF68172A1511}" type="sibTrans" cxnId="{D1C637FD-1FF5-466B-8709-7CD8B9F79D9E}">
      <dgm:prSet/>
      <dgm:spPr/>
      <dgm:t>
        <a:bodyPr/>
        <a:lstStyle/>
        <a:p>
          <a:endParaRPr lang="it-IT"/>
        </a:p>
      </dgm:t>
    </dgm:pt>
    <dgm:pt modelId="{A9F01059-67A3-49CA-A841-A419394BB1E9}" type="pres">
      <dgm:prSet presAssocID="{D617316E-3A7B-4E47-A055-56C4D598CF66}" presName="linear" presStyleCnt="0">
        <dgm:presLayoutVars>
          <dgm:dir/>
          <dgm:animLvl val="lvl"/>
          <dgm:resizeHandles val="exact"/>
        </dgm:presLayoutVars>
      </dgm:prSet>
      <dgm:spPr/>
      <dgm:t>
        <a:bodyPr/>
        <a:lstStyle/>
        <a:p>
          <a:endParaRPr lang="it-IT"/>
        </a:p>
      </dgm:t>
    </dgm:pt>
    <dgm:pt modelId="{AE235D17-931D-499F-AE2A-621C6D1B132B}" type="pres">
      <dgm:prSet presAssocID="{132B8F94-38D5-43C8-B090-A4BF7E689D35}" presName="parentLin" presStyleCnt="0"/>
      <dgm:spPr/>
    </dgm:pt>
    <dgm:pt modelId="{124CC3E3-14C5-4E4D-8272-4C3BDA814A89}" type="pres">
      <dgm:prSet presAssocID="{132B8F94-38D5-43C8-B090-A4BF7E689D35}" presName="parentLeftMargin" presStyleLbl="node1" presStyleIdx="0" presStyleCnt="1"/>
      <dgm:spPr/>
      <dgm:t>
        <a:bodyPr/>
        <a:lstStyle/>
        <a:p>
          <a:endParaRPr lang="it-IT"/>
        </a:p>
      </dgm:t>
    </dgm:pt>
    <dgm:pt modelId="{7C5DD19E-510F-4388-8C4E-1DD327F074F3}" type="pres">
      <dgm:prSet presAssocID="{132B8F94-38D5-43C8-B090-A4BF7E689D35}" presName="parentText" presStyleLbl="node1" presStyleIdx="0" presStyleCnt="1">
        <dgm:presLayoutVars>
          <dgm:chMax val="0"/>
          <dgm:bulletEnabled val="1"/>
        </dgm:presLayoutVars>
      </dgm:prSet>
      <dgm:spPr/>
      <dgm:t>
        <a:bodyPr/>
        <a:lstStyle/>
        <a:p>
          <a:endParaRPr lang="it-IT"/>
        </a:p>
      </dgm:t>
    </dgm:pt>
    <dgm:pt modelId="{2636E46C-4791-40BA-AE7F-D9F876F682B3}" type="pres">
      <dgm:prSet presAssocID="{132B8F94-38D5-43C8-B090-A4BF7E689D35}" presName="negativeSpace" presStyleCnt="0"/>
      <dgm:spPr/>
    </dgm:pt>
    <dgm:pt modelId="{793DECEC-4C57-4FB1-A973-5785573F4AAB}" type="pres">
      <dgm:prSet presAssocID="{132B8F94-38D5-43C8-B090-A4BF7E689D35}" presName="childText" presStyleLbl="conFgAcc1" presStyleIdx="0" presStyleCnt="1">
        <dgm:presLayoutVars>
          <dgm:bulletEnabled val="1"/>
        </dgm:presLayoutVars>
      </dgm:prSet>
      <dgm:spPr>
        <a:ln>
          <a:solidFill>
            <a:srgbClr val="00B0F0"/>
          </a:solidFill>
        </a:ln>
      </dgm:spPr>
    </dgm:pt>
  </dgm:ptLst>
  <dgm:cxnLst>
    <dgm:cxn modelId="{D1C637FD-1FF5-466B-8709-7CD8B9F79D9E}" srcId="{D617316E-3A7B-4E47-A055-56C4D598CF66}" destId="{132B8F94-38D5-43C8-B090-A4BF7E689D35}" srcOrd="0" destOrd="0" parTransId="{B5FC7F9E-4A62-4D1F-9C40-ED706C562A70}" sibTransId="{8FFDE4A0-D0DB-4E40-BAD1-EF68172A1511}"/>
    <dgm:cxn modelId="{9081232E-EE1D-8349-882D-C97B6CE82A7B}" type="presOf" srcId="{132B8F94-38D5-43C8-B090-A4BF7E689D35}" destId="{7C5DD19E-510F-4388-8C4E-1DD327F074F3}" srcOrd="1" destOrd="0" presId="urn:microsoft.com/office/officeart/2005/8/layout/list1"/>
    <dgm:cxn modelId="{8E84DF33-5E6C-CE47-AD7A-192D8584715C}" type="presOf" srcId="{132B8F94-38D5-43C8-B090-A4BF7E689D35}" destId="{124CC3E3-14C5-4E4D-8272-4C3BDA814A89}" srcOrd="0" destOrd="0" presId="urn:microsoft.com/office/officeart/2005/8/layout/list1"/>
    <dgm:cxn modelId="{5DC0DBDD-1D98-4243-B323-5C710F91484B}" type="presOf" srcId="{D617316E-3A7B-4E47-A055-56C4D598CF66}" destId="{A9F01059-67A3-49CA-A841-A419394BB1E9}" srcOrd="0" destOrd="0" presId="urn:microsoft.com/office/officeart/2005/8/layout/list1"/>
    <dgm:cxn modelId="{E9ED3541-3784-F443-BF80-2D772C5E7845}" type="presParOf" srcId="{A9F01059-67A3-49CA-A841-A419394BB1E9}" destId="{AE235D17-931D-499F-AE2A-621C6D1B132B}" srcOrd="0" destOrd="0" presId="urn:microsoft.com/office/officeart/2005/8/layout/list1"/>
    <dgm:cxn modelId="{2C632E85-ED89-7B4C-82DA-05E80A6EFCEA}" type="presParOf" srcId="{AE235D17-931D-499F-AE2A-621C6D1B132B}" destId="{124CC3E3-14C5-4E4D-8272-4C3BDA814A89}" srcOrd="0" destOrd="0" presId="urn:microsoft.com/office/officeart/2005/8/layout/list1"/>
    <dgm:cxn modelId="{700C4649-3487-3144-987F-1102CF966E63}" type="presParOf" srcId="{AE235D17-931D-499F-AE2A-621C6D1B132B}" destId="{7C5DD19E-510F-4388-8C4E-1DD327F074F3}" srcOrd="1" destOrd="0" presId="urn:microsoft.com/office/officeart/2005/8/layout/list1"/>
    <dgm:cxn modelId="{937C5545-4FBE-5841-AB93-3873E43490D6}" type="presParOf" srcId="{A9F01059-67A3-49CA-A841-A419394BB1E9}" destId="{2636E46C-4791-40BA-AE7F-D9F876F682B3}" srcOrd="1" destOrd="0" presId="urn:microsoft.com/office/officeart/2005/8/layout/list1"/>
    <dgm:cxn modelId="{B2CDE842-9BAA-C04E-8D5C-2F3F9851FC76}" type="presParOf" srcId="{A9F01059-67A3-49CA-A841-A419394BB1E9}" destId="{793DECEC-4C57-4FB1-A973-5785573F4A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ECEC-4C57-4FB1-A973-5785573F4AAB}">
      <dsp:nvSpPr>
        <dsp:cNvPr id="0" name=""/>
        <dsp:cNvSpPr/>
      </dsp:nvSpPr>
      <dsp:spPr>
        <a:xfrm>
          <a:off x="0" y="1481683"/>
          <a:ext cx="2036094" cy="1442891"/>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C5DD19E-510F-4388-8C4E-1DD327F074F3}">
      <dsp:nvSpPr>
        <dsp:cNvPr id="0" name=""/>
        <dsp:cNvSpPr/>
      </dsp:nvSpPr>
      <dsp:spPr>
        <a:xfrm>
          <a:off x="527127" y="540640"/>
          <a:ext cx="4322318" cy="3343175"/>
        </a:xfrm>
        <a:prstGeom prst="round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919" tIns="0" rIns="154919" bIns="0" numCol="1" spcCol="1270" anchor="ctr" anchorCtr="0">
          <a:noAutofit/>
        </a:bodyPr>
        <a:lstStyle/>
        <a:p>
          <a:pPr lvl="0" algn="ctr" defTabSz="1955800">
            <a:lnSpc>
              <a:spcPct val="90000"/>
            </a:lnSpc>
            <a:spcBef>
              <a:spcPct val="0"/>
            </a:spcBef>
            <a:spcAft>
              <a:spcPct val="35000"/>
            </a:spcAft>
          </a:pPr>
          <a:r>
            <a:rPr lang="it-IT" sz="4400" b="1" kern="1200" dirty="0" smtClean="0">
              <a:solidFill>
                <a:schemeClr val="bg1"/>
              </a:solidFill>
            </a:rPr>
            <a:t> Legge “Gelli”</a:t>
          </a:r>
        </a:p>
        <a:p>
          <a:pPr lvl="0" algn="ctr" defTabSz="1955800">
            <a:lnSpc>
              <a:spcPct val="90000"/>
            </a:lnSpc>
            <a:spcBef>
              <a:spcPct val="0"/>
            </a:spcBef>
            <a:spcAft>
              <a:spcPct val="35000"/>
            </a:spcAft>
          </a:pPr>
          <a:r>
            <a:rPr lang="it-IT" sz="4400" b="1" kern="1200" dirty="0" smtClean="0">
              <a:solidFill>
                <a:schemeClr val="bg1"/>
              </a:solidFill>
            </a:rPr>
            <a:t>(24/2017):</a:t>
          </a:r>
        </a:p>
        <a:p>
          <a:pPr lvl="0" algn="ctr" defTabSz="1955800">
            <a:lnSpc>
              <a:spcPct val="90000"/>
            </a:lnSpc>
            <a:spcBef>
              <a:spcPct val="0"/>
            </a:spcBef>
            <a:spcAft>
              <a:spcPct val="35000"/>
            </a:spcAft>
          </a:pPr>
          <a:r>
            <a:rPr lang="it-IT" sz="4400" b="1" kern="1200" dirty="0" smtClean="0">
              <a:solidFill>
                <a:schemeClr val="bg1"/>
              </a:solidFill>
            </a:rPr>
            <a:t>La</a:t>
          </a:r>
          <a:r>
            <a:rPr lang="it-IT" sz="4400" b="1" i="1" kern="1200" dirty="0" smtClean="0">
              <a:solidFill>
                <a:schemeClr val="bg1"/>
              </a:solidFill>
            </a:rPr>
            <a:t> ratio </a:t>
          </a:r>
          <a:r>
            <a:rPr lang="it-IT" sz="4400" b="1" kern="1200" dirty="0" smtClean="0">
              <a:solidFill>
                <a:schemeClr val="bg1"/>
              </a:solidFill>
            </a:rPr>
            <a:t>di fondo </a:t>
          </a:r>
        </a:p>
      </dsp:txBody>
      <dsp:txXfrm>
        <a:off x="690327" y="703840"/>
        <a:ext cx="3995918" cy="3016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ECEC-4C57-4FB1-A973-5785573F4AAB}">
      <dsp:nvSpPr>
        <dsp:cNvPr id="0" name=""/>
        <dsp:cNvSpPr/>
      </dsp:nvSpPr>
      <dsp:spPr>
        <a:xfrm>
          <a:off x="0" y="1481683"/>
          <a:ext cx="2036094" cy="1442891"/>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C5DD19E-510F-4388-8C4E-1DD327F074F3}">
      <dsp:nvSpPr>
        <dsp:cNvPr id="0" name=""/>
        <dsp:cNvSpPr/>
      </dsp:nvSpPr>
      <dsp:spPr>
        <a:xfrm>
          <a:off x="577661" y="540640"/>
          <a:ext cx="4322318" cy="3343175"/>
        </a:xfrm>
        <a:prstGeom prst="round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919" tIns="0" rIns="154919" bIns="0" numCol="1" spcCol="1270" anchor="ctr" anchorCtr="0">
          <a:noAutofit/>
        </a:bodyPr>
        <a:lstStyle/>
        <a:p>
          <a:pPr lvl="0" algn="ctr" defTabSz="1955800">
            <a:lnSpc>
              <a:spcPct val="90000"/>
            </a:lnSpc>
            <a:spcBef>
              <a:spcPct val="0"/>
            </a:spcBef>
            <a:spcAft>
              <a:spcPct val="35000"/>
            </a:spcAft>
          </a:pPr>
          <a:r>
            <a:rPr lang="it-IT" sz="4400" b="1" kern="1200" dirty="0" smtClean="0">
              <a:solidFill>
                <a:schemeClr val="bg1"/>
              </a:solidFill>
            </a:rPr>
            <a:t> Legge Gelli</a:t>
          </a:r>
        </a:p>
        <a:p>
          <a:pPr lvl="0" algn="ctr" defTabSz="1955800">
            <a:lnSpc>
              <a:spcPct val="90000"/>
            </a:lnSpc>
            <a:spcBef>
              <a:spcPct val="0"/>
            </a:spcBef>
            <a:spcAft>
              <a:spcPct val="35000"/>
            </a:spcAft>
          </a:pPr>
          <a:endParaRPr lang="it-IT" sz="4400" b="1" kern="1200" dirty="0" smtClean="0">
            <a:solidFill>
              <a:schemeClr val="bg1"/>
            </a:solidFill>
          </a:endParaRPr>
        </a:p>
        <a:p>
          <a:pPr lvl="0" algn="ctr" defTabSz="1955800">
            <a:lnSpc>
              <a:spcPct val="90000"/>
            </a:lnSpc>
            <a:spcBef>
              <a:spcPct val="0"/>
            </a:spcBef>
            <a:spcAft>
              <a:spcPct val="35000"/>
            </a:spcAft>
          </a:pPr>
          <a:r>
            <a:rPr lang="it-IT" sz="4400" b="1" kern="1200" dirty="0" smtClean="0">
              <a:solidFill>
                <a:schemeClr val="bg1"/>
              </a:solidFill>
            </a:rPr>
            <a:t>Profili assicurativi</a:t>
          </a:r>
        </a:p>
      </dsp:txBody>
      <dsp:txXfrm>
        <a:off x="740861" y="703840"/>
        <a:ext cx="3995918" cy="3016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ECEC-4C57-4FB1-A973-5785573F4AAB}">
      <dsp:nvSpPr>
        <dsp:cNvPr id="0" name=""/>
        <dsp:cNvSpPr/>
      </dsp:nvSpPr>
      <dsp:spPr>
        <a:xfrm>
          <a:off x="0" y="1867926"/>
          <a:ext cx="5855221" cy="1638000"/>
        </a:xfrm>
        <a:prstGeom prst="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7C5DD19E-510F-4388-8C4E-1DD327F074F3}">
      <dsp:nvSpPr>
        <dsp:cNvPr id="0" name=""/>
        <dsp:cNvSpPr/>
      </dsp:nvSpPr>
      <dsp:spPr>
        <a:xfrm>
          <a:off x="292761" y="908526"/>
          <a:ext cx="4098654" cy="1918800"/>
        </a:xfrm>
        <a:prstGeom prst="roundRect">
          <a:avLst/>
        </a:prstGeom>
        <a:solidFill>
          <a:srgbClr val="9BBB59"/>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919" tIns="0" rIns="154919" bIns="0" numCol="1" spcCol="1270" anchor="ctr" anchorCtr="0">
          <a:noAutofit/>
        </a:bodyPr>
        <a:lstStyle/>
        <a:p>
          <a:pPr lvl="0" algn="ctr" defTabSz="1422400">
            <a:lnSpc>
              <a:spcPct val="90000"/>
            </a:lnSpc>
            <a:spcBef>
              <a:spcPct val="0"/>
            </a:spcBef>
            <a:spcAft>
              <a:spcPct val="35000"/>
            </a:spcAft>
          </a:pPr>
          <a:r>
            <a:rPr lang="it-IT" sz="3200" b="1" kern="1200" dirty="0" smtClean="0">
              <a:solidFill>
                <a:srgbClr val="002060"/>
              </a:solidFill>
            </a:rPr>
            <a:t>Profili oggettivi e soggettivi</a:t>
          </a:r>
          <a:endParaRPr lang="it-IT" sz="3200" b="1" kern="1200" dirty="0">
            <a:solidFill>
              <a:srgbClr val="002060"/>
            </a:solidFill>
          </a:endParaRPr>
        </a:p>
      </dsp:txBody>
      <dsp:txXfrm>
        <a:off x="386429" y="1002194"/>
        <a:ext cx="3911318" cy="173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ECEC-4C57-4FB1-A973-5785573F4AAB}">
      <dsp:nvSpPr>
        <dsp:cNvPr id="0" name=""/>
        <dsp:cNvSpPr/>
      </dsp:nvSpPr>
      <dsp:spPr>
        <a:xfrm>
          <a:off x="0" y="1867926"/>
          <a:ext cx="5855221" cy="1638000"/>
        </a:xfrm>
        <a:prstGeom prst="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7C5DD19E-510F-4388-8C4E-1DD327F074F3}">
      <dsp:nvSpPr>
        <dsp:cNvPr id="0" name=""/>
        <dsp:cNvSpPr/>
      </dsp:nvSpPr>
      <dsp:spPr>
        <a:xfrm>
          <a:off x="292761" y="908526"/>
          <a:ext cx="4098654" cy="1918800"/>
        </a:xfrm>
        <a:prstGeom prst="roundRect">
          <a:avLst/>
        </a:prstGeom>
        <a:solidFill>
          <a:srgbClr val="9BBB59"/>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919" tIns="0" rIns="154919" bIns="0" numCol="1" spcCol="1270" anchor="ctr" anchorCtr="0">
          <a:noAutofit/>
        </a:bodyPr>
        <a:lstStyle/>
        <a:p>
          <a:pPr lvl="0" algn="ctr" defTabSz="1422400">
            <a:lnSpc>
              <a:spcPct val="90000"/>
            </a:lnSpc>
            <a:spcBef>
              <a:spcPct val="0"/>
            </a:spcBef>
            <a:spcAft>
              <a:spcPct val="35000"/>
            </a:spcAft>
          </a:pPr>
          <a:r>
            <a:rPr lang="it-IT" sz="3200" b="1" kern="1200" dirty="0" smtClean="0">
              <a:solidFill>
                <a:srgbClr val="002060"/>
              </a:solidFill>
            </a:rPr>
            <a:t>Tratti peculiari e dubbi interpretativi </a:t>
          </a:r>
          <a:endParaRPr lang="it-IT" sz="3200" b="1" kern="1200" dirty="0">
            <a:solidFill>
              <a:srgbClr val="002060"/>
            </a:solidFill>
          </a:endParaRPr>
        </a:p>
      </dsp:txBody>
      <dsp:txXfrm>
        <a:off x="386429" y="1002194"/>
        <a:ext cx="3911318" cy="1731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ECEC-4C57-4FB1-A973-5785573F4AAB}">
      <dsp:nvSpPr>
        <dsp:cNvPr id="0" name=""/>
        <dsp:cNvSpPr/>
      </dsp:nvSpPr>
      <dsp:spPr>
        <a:xfrm>
          <a:off x="0" y="2627846"/>
          <a:ext cx="6085974" cy="1612800"/>
        </a:xfrm>
        <a:prstGeom prst="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7C5DD19E-510F-4388-8C4E-1DD327F074F3}">
      <dsp:nvSpPr>
        <dsp:cNvPr id="0" name=""/>
        <dsp:cNvSpPr/>
      </dsp:nvSpPr>
      <dsp:spPr>
        <a:xfrm>
          <a:off x="419737" y="405770"/>
          <a:ext cx="4989141" cy="3166716"/>
        </a:xfrm>
        <a:prstGeom prst="roundRect">
          <a:avLst/>
        </a:prstGeom>
        <a:solidFill>
          <a:schemeClr val="tx2">
            <a:lumMod val="60000"/>
            <a:lumOff val="4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025" tIns="0" rIns="161025" bIns="0" numCol="1" spcCol="1270" anchor="ctr" anchorCtr="0">
          <a:noAutofit/>
        </a:bodyPr>
        <a:lstStyle/>
        <a:p>
          <a:pPr lvl="0" algn="ctr" defTabSz="1422400">
            <a:lnSpc>
              <a:spcPct val="90000"/>
            </a:lnSpc>
            <a:spcBef>
              <a:spcPct val="0"/>
            </a:spcBef>
            <a:spcAft>
              <a:spcPct val="35000"/>
            </a:spcAft>
          </a:pPr>
          <a:r>
            <a:rPr lang="it-IT" sz="3200" b="1" i="1" kern="1200" dirty="0" smtClean="0">
              <a:solidFill>
                <a:srgbClr val="FFFFFF"/>
              </a:solidFill>
            </a:rPr>
            <a:t>LA “CLAIMS MADE”</a:t>
          </a:r>
        </a:p>
        <a:p>
          <a:pPr lvl="0" algn="ctr" defTabSz="1422400">
            <a:lnSpc>
              <a:spcPct val="90000"/>
            </a:lnSpc>
            <a:spcBef>
              <a:spcPct val="0"/>
            </a:spcBef>
            <a:spcAft>
              <a:spcPct val="35000"/>
            </a:spcAft>
          </a:pPr>
          <a:endParaRPr lang="it-IT" sz="3200" b="1" kern="1200" dirty="0" smtClean="0">
            <a:solidFill>
              <a:srgbClr val="FFFFFF"/>
            </a:solidFill>
          </a:endParaRPr>
        </a:p>
        <a:p>
          <a:pPr lvl="0" algn="ctr" defTabSz="1422400">
            <a:lnSpc>
              <a:spcPct val="90000"/>
            </a:lnSpc>
            <a:spcBef>
              <a:spcPct val="0"/>
            </a:spcBef>
            <a:spcAft>
              <a:spcPct val="35000"/>
            </a:spcAft>
          </a:pPr>
          <a:r>
            <a:rPr lang="it-IT" sz="3200" b="1" kern="1200" dirty="0" smtClean="0">
              <a:solidFill>
                <a:srgbClr val="FFFFFF"/>
              </a:solidFill>
            </a:rPr>
            <a:t>TRA DIRITTO VIVENTE E DIRITTO VIGENTE</a:t>
          </a:r>
          <a:endParaRPr lang="it-IT" sz="3200" b="1" kern="1200" dirty="0">
            <a:solidFill>
              <a:srgbClr val="FFFFFF"/>
            </a:solidFill>
          </a:endParaRPr>
        </a:p>
      </dsp:txBody>
      <dsp:txXfrm>
        <a:off x="574323" y="560356"/>
        <a:ext cx="4679969" cy="2857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ECEC-4C57-4FB1-A973-5785573F4AAB}">
      <dsp:nvSpPr>
        <dsp:cNvPr id="0" name=""/>
        <dsp:cNvSpPr/>
      </dsp:nvSpPr>
      <dsp:spPr>
        <a:xfrm>
          <a:off x="0" y="1983908"/>
          <a:ext cx="6085974" cy="1638000"/>
        </a:xfrm>
        <a:prstGeom prst="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7C5DD19E-510F-4388-8C4E-1DD327F074F3}">
      <dsp:nvSpPr>
        <dsp:cNvPr id="0" name=""/>
        <dsp:cNvSpPr/>
      </dsp:nvSpPr>
      <dsp:spPr>
        <a:xfrm>
          <a:off x="304298" y="1024508"/>
          <a:ext cx="4260181" cy="1918800"/>
        </a:xfrm>
        <a:prstGeom prst="roundRect">
          <a:avLst/>
        </a:prstGeom>
        <a:solidFill>
          <a:srgbClr val="9BBB59"/>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025" tIns="0" rIns="161025" bIns="0" numCol="1" spcCol="1270" anchor="ctr" anchorCtr="0">
          <a:noAutofit/>
        </a:bodyPr>
        <a:lstStyle/>
        <a:p>
          <a:pPr lvl="0" algn="ctr" defTabSz="1422400">
            <a:lnSpc>
              <a:spcPct val="90000"/>
            </a:lnSpc>
            <a:spcBef>
              <a:spcPct val="0"/>
            </a:spcBef>
            <a:spcAft>
              <a:spcPct val="35000"/>
            </a:spcAft>
          </a:pPr>
          <a:r>
            <a:rPr lang="it-IT" sz="3200" b="1" kern="1200" dirty="0" smtClean="0">
              <a:solidFill>
                <a:srgbClr val="002060"/>
              </a:solidFill>
            </a:rPr>
            <a:t>Profili soggettivi di applicazione della legge GELLI</a:t>
          </a:r>
          <a:endParaRPr lang="it-IT" sz="3200" b="1" kern="1200" dirty="0">
            <a:solidFill>
              <a:srgbClr val="002060"/>
            </a:solidFill>
          </a:endParaRPr>
        </a:p>
      </dsp:txBody>
      <dsp:txXfrm>
        <a:off x="397966" y="1118176"/>
        <a:ext cx="4072845"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55C8371-CB7C-48B8-B1D7-14C206B4E8C4}" type="datetimeFigureOut">
              <a:rPr lang="it-IT" altLang="it-IT"/>
              <a:pPr/>
              <a:t>24/01/2018</a:t>
            </a:fld>
            <a:endParaRPr lang="it-IT" alt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D846267-1829-4771-BC2D-42D2EF05B15E}" type="slidenum">
              <a:rPr lang="it-IT" altLang="it-IT"/>
              <a:pPr/>
              <a:t>‹N›</a:t>
            </a:fld>
            <a:endParaRPr lang="it-IT" altLang="it-IT"/>
          </a:p>
        </p:txBody>
      </p:sp>
    </p:spTree>
    <p:extLst>
      <p:ext uri="{BB962C8B-B14F-4D97-AF65-F5344CB8AC3E}">
        <p14:creationId xmlns:p14="http://schemas.microsoft.com/office/powerpoint/2010/main" val="854450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8F910EB-00DF-4F15-BF08-C29873AFD76C}" type="datetimeFigureOut">
              <a:rPr lang="it-IT" altLang="it-IT"/>
              <a:pPr/>
              <a:t>24/01/2018</a:t>
            </a:fld>
            <a:endParaRPr lang="it-IT" alt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403FC0A-14F9-44E9-919A-533CF4CC9945}" type="slidenum">
              <a:rPr lang="it-IT" altLang="it-IT"/>
              <a:pPr/>
              <a:t>‹N›</a:t>
            </a:fld>
            <a:endParaRPr lang="it-IT" altLang="it-IT"/>
          </a:p>
        </p:txBody>
      </p:sp>
    </p:spTree>
    <p:extLst>
      <p:ext uri="{BB962C8B-B14F-4D97-AF65-F5344CB8AC3E}">
        <p14:creationId xmlns:p14="http://schemas.microsoft.com/office/powerpoint/2010/main" val="20531785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FB8B38B-6DD4-4025-AEA1-39267EA392EE}" type="slidenum">
              <a:rPr lang="it-IT" altLang="it-IT" sz="1200"/>
              <a:pPr eaLnBrk="1" hangingPunct="1"/>
              <a:t>1</a:t>
            </a:fld>
            <a:endParaRPr lang="it-IT" altLang="it-IT" sz="1200"/>
          </a:p>
        </p:txBody>
      </p:sp>
    </p:spTree>
    <p:extLst>
      <p:ext uri="{BB962C8B-B14F-4D97-AF65-F5344CB8AC3E}">
        <p14:creationId xmlns:p14="http://schemas.microsoft.com/office/powerpoint/2010/main" val="71988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181153D-7BA2-447B-A0B6-70AE4565620F}" type="slidenum">
              <a:rPr lang="it-IT" altLang="it-IT" sz="1200"/>
              <a:pPr eaLnBrk="1" hangingPunct="1"/>
              <a:t>29</a:t>
            </a:fld>
            <a:endParaRPr lang="it-IT" altLang="it-IT" sz="1200"/>
          </a:p>
        </p:txBody>
      </p:sp>
    </p:spTree>
    <p:extLst>
      <p:ext uri="{BB962C8B-B14F-4D97-AF65-F5344CB8AC3E}">
        <p14:creationId xmlns:p14="http://schemas.microsoft.com/office/powerpoint/2010/main" val="350300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E898C83-D368-4BF0-B48D-B0C9739903C2}" type="slidenum">
              <a:rPr lang="it-IT" altLang="it-IT" sz="1200"/>
              <a:pPr eaLnBrk="1" hangingPunct="1"/>
              <a:t>48</a:t>
            </a:fld>
            <a:endParaRPr lang="it-IT" altLang="it-IT" sz="1200"/>
          </a:p>
        </p:txBody>
      </p:sp>
    </p:spTree>
    <p:extLst>
      <p:ext uri="{BB962C8B-B14F-4D97-AF65-F5344CB8AC3E}">
        <p14:creationId xmlns:p14="http://schemas.microsoft.com/office/powerpoint/2010/main" val="67710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76E5581-4A2C-4A6D-912E-5852EA8389FC}" type="slidenum">
              <a:rPr lang="it-IT" altLang="it-IT" sz="1200"/>
              <a:pPr eaLnBrk="1" hangingPunct="1"/>
              <a:t>49</a:t>
            </a:fld>
            <a:endParaRPr lang="it-IT" altLang="it-IT" sz="1200"/>
          </a:p>
        </p:txBody>
      </p:sp>
    </p:spTree>
    <p:extLst>
      <p:ext uri="{BB962C8B-B14F-4D97-AF65-F5344CB8AC3E}">
        <p14:creationId xmlns:p14="http://schemas.microsoft.com/office/powerpoint/2010/main" val="140334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6568BF7-B73D-4726-B092-6F9D4C5C2D03}" type="slidenum">
              <a:rPr lang="it-IT" altLang="it-IT" sz="1200"/>
              <a:pPr eaLnBrk="1" hangingPunct="1"/>
              <a:t>50</a:t>
            </a:fld>
            <a:endParaRPr lang="it-IT" altLang="it-IT" sz="1200"/>
          </a:p>
        </p:txBody>
      </p:sp>
    </p:spTree>
    <p:extLst>
      <p:ext uri="{BB962C8B-B14F-4D97-AF65-F5344CB8AC3E}">
        <p14:creationId xmlns:p14="http://schemas.microsoft.com/office/powerpoint/2010/main" val="151948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14DEDB4-269A-4C41-885E-66760849EB5C}" type="slidenum">
              <a:rPr lang="it-IT" altLang="it-IT" sz="1200"/>
              <a:pPr eaLnBrk="1" hangingPunct="1"/>
              <a:t>51</a:t>
            </a:fld>
            <a:endParaRPr lang="it-IT" altLang="it-IT" sz="1200"/>
          </a:p>
        </p:txBody>
      </p:sp>
    </p:spTree>
    <p:extLst>
      <p:ext uri="{BB962C8B-B14F-4D97-AF65-F5344CB8AC3E}">
        <p14:creationId xmlns:p14="http://schemas.microsoft.com/office/powerpoint/2010/main" val="404126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D7BDACC-05E3-4F77-A762-F44F388E71F4}" type="slidenum">
              <a:rPr lang="it-IT" altLang="it-IT" sz="1200"/>
              <a:pPr eaLnBrk="1" hangingPunct="1"/>
              <a:t>52</a:t>
            </a:fld>
            <a:endParaRPr lang="it-IT" altLang="it-IT" sz="1200"/>
          </a:p>
        </p:txBody>
      </p:sp>
    </p:spTree>
    <p:extLst>
      <p:ext uri="{BB962C8B-B14F-4D97-AF65-F5344CB8AC3E}">
        <p14:creationId xmlns:p14="http://schemas.microsoft.com/office/powerpoint/2010/main" val="128866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6C734EF-5F3F-42BC-A93E-C3A0A84221D9}" type="slidenum">
              <a:rPr lang="it-IT" altLang="it-IT" sz="1200"/>
              <a:pPr eaLnBrk="1" hangingPunct="1"/>
              <a:t>56</a:t>
            </a:fld>
            <a:endParaRPr lang="it-IT" altLang="it-IT" sz="1200"/>
          </a:p>
        </p:txBody>
      </p:sp>
    </p:spTree>
    <p:extLst>
      <p:ext uri="{BB962C8B-B14F-4D97-AF65-F5344CB8AC3E}">
        <p14:creationId xmlns:p14="http://schemas.microsoft.com/office/powerpoint/2010/main" val="384793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1571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A22C91C-2737-4C44-B47D-A69D17BAC410}" type="slidenum">
              <a:rPr lang="it-IT" altLang="it-IT" sz="1200">
                <a:cs typeface="Arial" panose="020B0604020202020204" pitchFamily="34" charset="0"/>
              </a:rPr>
              <a:pPr eaLnBrk="1" hangingPunct="1"/>
              <a:t>82</a:t>
            </a:fld>
            <a:endParaRPr lang="it-IT" altLang="it-IT" sz="1200">
              <a:cs typeface="Arial" panose="020B0604020202020204" pitchFamily="34" charset="0"/>
            </a:endParaRPr>
          </a:p>
        </p:txBody>
      </p:sp>
    </p:spTree>
    <p:extLst>
      <p:ext uri="{BB962C8B-B14F-4D97-AF65-F5344CB8AC3E}">
        <p14:creationId xmlns:p14="http://schemas.microsoft.com/office/powerpoint/2010/main" val="645920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177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4F2CAC5-A6C9-4C1E-AEC9-E9233A2C624C}" type="slidenum">
              <a:rPr lang="it-IT" altLang="it-IT" sz="1200">
                <a:cs typeface="Arial" panose="020B0604020202020204" pitchFamily="34" charset="0"/>
              </a:rPr>
              <a:pPr eaLnBrk="1" hangingPunct="1"/>
              <a:t>83</a:t>
            </a:fld>
            <a:endParaRPr lang="it-IT" altLang="it-IT" sz="1200">
              <a:cs typeface="Arial" panose="020B0604020202020204" pitchFamily="34" charset="0"/>
            </a:endParaRPr>
          </a:p>
        </p:txBody>
      </p:sp>
    </p:spTree>
    <p:extLst>
      <p:ext uri="{BB962C8B-B14F-4D97-AF65-F5344CB8AC3E}">
        <p14:creationId xmlns:p14="http://schemas.microsoft.com/office/powerpoint/2010/main" val="377307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463236D-A334-4059-B37F-7C67A92DDAE4}" type="slidenum">
              <a:rPr lang="it-IT" altLang="it-IT" sz="1200"/>
              <a:pPr eaLnBrk="1" hangingPunct="1"/>
              <a:t>9</a:t>
            </a:fld>
            <a:endParaRPr lang="it-IT" altLang="it-IT" sz="1200"/>
          </a:p>
        </p:txBody>
      </p:sp>
    </p:spTree>
    <p:extLst>
      <p:ext uri="{BB962C8B-B14F-4D97-AF65-F5344CB8AC3E}">
        <p14:creationId xmlns:p14="http://schemas.microsoft.com/office/powerpoint/2010/main" val="19032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C96E361-9CBA-4970-A328-8C761AC295F3}" type="slidenum">
              <a:rPr lang="it-IT" altLang="it-IT" sz="1200"/>
              <a:pPr eaLnBrk="1" hangingPunct="1"/>
              <a:t>10</a:t>
            </a:fld>
            <a:endParaRPr lang="it-IT" altLang="it-IT" sz="1200"/>
          </a:p>
        </p:txBody>
      </p:sp>
    </p:spTree>
    <p:extLst>
      <p:ext uri="{BB962C8B-B14F-4D97-AF65-F5344CB8AC3E}">
        <p14:creationId xmlns:p14="http://schemas.microsoft.com/office/powerpoint/2010/main" val="11031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139778E-DECA-4B6A-8E5C-0FFA830FA754}" type="slidenum">
              <a:rPr lang="it-IT" altLang="it-IT" sz="1200"/>
              <a:pPr eaLnBrk="1" hangingPunct="1"/>
              <a:t>11</a:t>
            </a:fld>
            <a:endParaRPr lang="it-IT" altLang="it-IT" sz="1200"/>
          </a:p>
        </p:txBody>
      </p:sp>
    </p:spTree>
    <p:extLst>
      <p:ext uri="{BB962C8B-B14F-4D97-AF65-F5344CB8AC3E}">
        <p14:creationId xmlns:p14="http://schemas.microsoft.com/office/powerpoint/2010/main" val="369150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767504A-642F-415F-89C2-E9A3DDA35888}" type="slidenum">
              <a:rPr lang="it-IT" altLang="it-IT" sz="1200"/>
              <a:pPr eaLnBrk="1" hangingPunct="1"/>
              <a:t>12</a:t>
            </a:fld>
            <a:endParaRPr lang="it-IT" altLang="it-IT" sz="1200"/>
          </a:p>
        </p:txBody>
      </p:sp>
    </p:spTree>
    <p:extLst>
      <p:ext uri="{BB962C8B-B14F-4D97-AF65-F5344CB8AC3E}">
        <p14:creationId xmlns:p14="http://schemas.microsoft.com/office/powerpoint/2010/main" val="239620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4EF1BB8-E56B-4018-8994-86F273C5D34D}" type="slidenum">
              <a:rPr lang="it-IT" altLang="it-IT" sz="1200"/>
              <a:pPr eaLnBrk="1" hangingPunct="1"/>
              <a:t>14</a:t>
            </a:fld>
            <a:endParaRPr lang="it-IT" altLang="it-IT" sz="1200"/>
          </a:p>
        </p:txBody>
      </p:sp>
    </p:spTree>
    <p:extLst>
      <p:ext uri="{BB962C8B-B14F-4D97-AF65-F5344CB8AC3E}">
        <p14:creationId xmlns:p14="http://schemas.microsoft.com/office/powerpoint/2010/main" val="42373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86E1D4B-F5D9-4948-9968-522561C663DF}" type="slidenum">
              <a:rPr lang="it-IT" altLang="it-IT" sz="1200"/>
              <a:pPr eaLnBrk="1" hangingPunct="1"/>
              <a:t>18</a:t>
            </a:fld>
            <a:endParaRPr lang="it-IT" altLang="it-IT" sz="1200"/>
          </a:p>
        </p:txBody>
      </p:sp>
    </p:spTree>
    <p:extLst>
      <p:ext uri="{BB962C8B-B14F-4D97-AF65-F5344CB8AC3E}">
        <p14:creationId xmlns:p14="http://schemas.microsoft.com/office/powerpoint/2010/main" val="283937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89634A5-A84D-4C0D-891E-AC7A5E3EFC56}" type="slidenum">
              <a:rPr lang="it-IT" altLang="it-IT" sz="1200"/>
              <a:pPr eaLnBrk="1" hangingPunct="1"/>
              <a:t>23</a:t>
            </a:fld>
            <a:endParaRPr lang="it-IT" altLang="it-IT" sz="1200"/>
          </a:p>
        </p:txBody>
      </p:sp>
    </p:spTree>
    <p:extLst>
      <p:ext uri="{BB962C8B-B14F-4D97-AF65-F5344CB8AC3E}">
        <p14:creationId xmlns:p14="http://schemas.microsoft.com/office/powerpoint/2010/main" val="96734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8130" name="Segnaposto note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it-IT" smtClean="0"/>
          </a:p>
        </p:txBody>
      </p:sp>
      <p:sp>
        <p:nvSpPr>
          <p:cNvPr id="48131"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063C4778-FEA5-4AB4-A429-988F90D47C61}" type="slidenum">
              <a:rPr lang="it-IT" altLang="it-IT" sz="1200"/>
              <a:pPr algn="r" eaLnBrk="1" hangingPunct="1"/>
              <a:t>24</a:t>
            </a:fld>
            <a:endParaRPr lang="it-IT" altLang="it-IT" sz="1200"/>
          </a:p>
        </p:txBody>
      </p:sp>
    </p:spTree>
    <p:extLst>
      <p:ext uri="{BB962C8B-B14F-4D97-AF65-F5344CB8AC3E}">
        <p14:creationId xmlns:p14="http://schemas.microsoft.com/office/powerpoint/2010/main" val="114699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21106A24-6D47-40F1-BDA5-BC3A7B91DD76}" type="datetime1">
              <a:rPr lang="it-IT" altLang="it-IT"/>
              <a:pPr/>
              <a:t>24/01/2018</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B129728-859E-4902-BF73-1447A9C364A6}" type="slidenum">
              <a:rPr lang="it-IT" altLang="it-IT"/>
              <a:pPr/>
              <a:t>‹N›</a:t>
            </a:fld>
            <a:endParaRPr lang="it-IT" altLang="it-IT"/>
          </a:p>
        </p:txBody>
      </p:sp>
    </p:spTree>
    <p:extLst>
      <p:ext uri="{BB962C8B-B14F-4D97-AF65-F5344CB8AC3E}">
        <p14:creationId xmlns:p14="http://schemas.microsoft.com/office/powerpoint/2010/main" val="108837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01C15D0F-C8B7-4236-A967-CDC713B0E218}" type="datetime1">
              <a:rPr lang="it-IT" altLang="it-IT"/>
              <a:pPr/>
              <a:t>24/01/2018</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A310415C-AFF6-4A35-9F59-E175209C73A1}" type="slidenum">
              <a:rPr lang="it-IT" altLang="it-IT"/>
              <a:pPr/>
              <a:t>‹N›</a:t>
            </a:fld>
            <a:endParaRPr lang="it-IT" altLang="it-IT"/>
          </a:p>
        </p:txBody>
      </p:sp>
    </p:spTree>
    <p:extLst>
      <p:ext uri="{BB962C8B-B14F-4D97-AF65-F5344CB8AC3E}">
        <p14:creationId xmlns:p14="http://schemas.microsoft.com/office/powerpoint/2010/main" val="360246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01E45625-FBB5-4611-87C1-4FEF3AB96C41}" type="datetime1">
              <a:rPr lang="it-IT" altLang="it-IT"/>
              <a:pPr/>
              <a:t>24/01/2018</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C1A0AB1F-E3F1-4387-AB8F-BC88FD390344}" type="slidenum">
              <a:rPr lang="it-IT" altLang="it-IT"/>
              <a:pPr/>
              <a:t>‹N›</a:t>
            </a:fld>
            <a:endParaRPr lang="it-IT" altLang="it-IT"/>
          </a:p>
        </p:txBody>
      </p:sp>
    </p:spTree>
    <p:extLst>
      <p:ext uri="{BB962C8B-B14F-4D97-AF65-F5344CB8AC3E}">
        <p14:creationId xmlns:p14="http://schemas.microsoft.com/office/powerpoint/2010/main" val="225945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9CCE73E9-D2A8-4623-996D-FB8C21C18663}" type="datetime1">
              <a:rPr lang="it-IT" altLang="it-IT"/>
              <a:pPr/>
              <a:t>24/01/2018</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1ED2339A-9447-4554-AEF5-B81C397DD01F}" type="slidenum">
              <a:rPr lang="it-IT" altLang="it-IT"/>
              <a:pPr/>
              <a:t>‹N›</a:t>
            </a:fld>
            <a:endParaRPr lang="it-IT" altLang="it-IT"/>
          </a:p>
        </p:txBody>
      </p:sp>
    </p:spTree>
    <p:extLst>
      <p:ext uri="{BB962C8B-B14F-4D97-AF65-F5344CB8AC3E}">
        <p14:creationId xmlns:p14="http://schemas.microsoft.com/office/powerpoint/2010/main" val="273028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fld id="{87949110-867B-483A-86AD-D57FC4805D5A}" type="datetime1">
              <a:rPr lang="it-IT" altLang="it-IT"/>
              <a:pPr/>
              <a:t>24/01/2018</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D8B50967-B42E-4815-9E69-5DC65BE43AC0}" type="slidenum">
              <a:rPr lang="it-IT" altLang="it-IT"/>
              <a:pPr/>
              <a:t>‹N›</a:t>
            </a:fld>
            <a:endParaRPr lang="it-IT" altLang="it-IT"/>
          </a:p>
        </p:txBody>
      </p:sp>
    </p:spTree>
    <p:extLst>
      <p:ext uri="{BB962C8B-B14F-4D97-AF65-F5344CB8AC3E}">
        <p14:creationId xmlns:p14="http://schemas.microsoft.com/office/powerpoint/2010/main" val="395400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fld id="{DF47DC1E-E7D4-4ECD-BD9D-A902F127CF3C}" type="datetime1">
              <a:rPr lang="it-IT" altLang="it-IT"/>
              <a:pPr/>
              <a:t>24/01/2018</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79E5ACEB-846B-4B05-9D04-02AF8202EF11}" type="slidenum">
              <a:rPr lang="it-IT" altLang="it-IT"/>
              <a:pPr/>
              <a:t>‹N›</a:t>
            </a:fld>
            <a:endParaRPr lang="it-IT" altLang="it-IT"/>
          </a:p>
        </p:txBody>
      </p:sp>
    </p:spTree>
    <p:extLst>
      <p:ext uri="{BB962C8B-B14F-4D97-AF65-F5344CB8AC3E}">
        <p14:creationId xmlns:p14="http://schemas.microsoft.com/office/powerpoint/2010/main" val="403771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fld id="{661C323E-7923-4342-8D29-A68C7EB5EA2E}" type="datetime1">
              <a:rPr lang="it-IT" altLang="it-IT"/>
              <a:pPr/>
              <a:t>24/01/2018</a:t>
            </a:fld>
            <a:endParaRPr lang="it-IT" alt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18CFC9FB-CC19-4859-9E5D-18EF237891D7}" type="slidenum">
              <a:rPr lang="it-IT" altLang="it-IT"/>
              <a:pPr/>
              <a:t>‹N›</a:t>
            </a:fld>
            <a:endParaRPr lang="it-IT" altLang="it-IT"/>
          </a:p>
        </p:txBody>
      </p:sp>
    </p:spTree>
    <p:extLst>
      <p:ext uri="{BB962C8B-B14F-4D97-AF65-F5344CB8AC3E}">
        <p14:creationId xmlns:p14="http://schemas.microsoft.com/office/powerpoint/2010/main" val="407037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fld id="{525BAF8C-50A8-470A-8819-22E361D0402C}" type="datetime1">
              <a:rPr lang="it-IT" altLang="it-IT"/>
              <a:pPr/>
              <a:t>24/01/2018</a:t>
            </a:fld>
            <a:endParaRPr lang="it-IT" alt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4F1561BB-1C2F-44BC-9383-09AC72A68DBF}" type="slidenum">
              <a:rPr lang="it-IT" altLang="it-IT"/>
              <a:pPr/>
              <a:t>‹N›</a:t>
            </a:fld>
            <a:endParaRPr lang="it-IT" altLang="it-IT"/>
          </a:p>
        </p:txBody>
      </p:sp>
    </p:spTree>
    <p:extLst>
      <p:ext uri="{BB962C8B-B14F-4D97-AF65-F5344CB8AC3E}">
        <p14:creationId xmlns:p14="http://schemas.microsoft.com/office/powerpoint/2010/main" val="155713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E0334440-8C3F-4571-A0B5-433AFBAAB247}" type="datetime1">
              <a:rPr lang="it-IT" altLang="it-IT"/>
              <a:pPr/>
              <a:t>24/01/2018</a:t>
            </a:fld>
            <a:endParaRPr lang="it-IT" alt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E3CFD699-DF4D-42BC-B94E-AC92C9F182B2}" type="slidenum">
              <a:rPr lang="it-IT" altLang="it-IT"/>
              <a:pPr/>
              <a:t>‹N›</a:t>
            </a:fld>
            <a:endParaRPr lang="it-IT" altLang="it-IT"/>
          </a:p>
        </p:txBody>
      </p:sp>
    </p:spTree>
    <p:extLst>
      <p:ext uri="{BB962C8B-B14F-4D97-AF65-F5344CB8AC3E}">
        <p14:creationId xmlns:p14="http://schemas.microsoft.com/office/powerpoint/2010/main" val="124153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3C6F5BF5-F410-4D99-A4F8-C4F714A8FDC1}" type="datetime1">
              <a:rPr lang="it-IT" altLang="it-IT"/>
              <a:pPr/>
              <a:t>24/01/2018</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7E5F89B8-E2AD-46F0-92B3-E216038E462F}" type="slidenum">
              <a:rPr lang="it-IT" altLang="it-IT"/>
              <a:pPr/>
              <a:t>‹N›</a:t>
            </a:fld>
            <a:endParaRPr lang="it-IT" altLang="it-IT"/>
          </a:p>
        </p:txBody>
      </p:sp>
    </p:spTree>
    <p:extLst>
      <p:ext uri="{BB962C8B-B14F-4D97-AF65-F5344CB8AC3E}">
        <p14:creationId xmlns:p14="http://schemas.microsoft.com/office/powerpoint/2010/main" val="385371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5EADB91C-4DD0-480A-9F29-5119C10BDD96}" type="datetime1">
              <a:rPr lang="it-IT" altLang="it-IT"/>
              <a:pPr/>
              <a:t>24/01/2018</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48AE3C2B-FDFE-49E0-AB3B-8439502587CD}" type="slidenum">
              <a:rPr lang="it-IT" altLang="it-IT"/>
              <a:pPr/>
              <a:t>‹N›</a:t>
            </a:fld>
            <a:endParaRPr lang="it-IT" altLang="it-IT"/>
          </a:p>
        </p:txBody>
      </p:sp>
    </p:spTree>
    <p:extLst>
      <p:ext uri="{BB962C8B-B14F-4D97-AF65-F5344CB8AC3E}">
        <p14:creationId xmlns:p14="http://schemas.microsoft.com/office/powerpoint/2010/main" val="268794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D3FCE0F-362E-4C09-95D9-DE1F6068BC0E}" type="datetime1">
              <a:rPr lang="it-IT" altLang="it-IT"/>
              <a:pPr/>
              <a:t>24/01/2018</a:t>
            </a:fld>
            <a:endParaRPr lang="it-IT" alt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F0709F2-618C-4F7C-80C5-C2313AF81B9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1384300" y="1389063"/>
            <a:ext cx="6656388" cy="3863975"/>
          </a:xfrm>
          <a:prstGeom prst="rect">
            <a:avLst/>
          </a:prstGeom>
          <a:solidFill>
            <a:schemeClr val="accent2">
              <a:lumMod val="75000"/>
            </a:schemeClr>
          </a:solidFill>
          <a:ln w="9525">
            <a:solidFill>
              <a:srgbClr val="953735"/>
            </a:solidFill>
            <a:miter lim="800000"/>
            <a:headEnd/>
            <a:tailEnd/>
          </a:ln>
        </p:spPr>
        <p:txBody>
          <a:bodyPr lIns="91437" tIns="45718" rIns="91437" bIns="45718" anchor="ctr">
            <a:spAutoFit/>
          </a:bodyPr>
          <a:lstStyle/>
          <a:p>
            <a:pPr marL="457182" indent="-457182" algn="ctr">
              <a:spcBef>
                <a:spcPts val="500"/>
              </a:spcBef>
              <a:spcAft>
                <a:spcPts val="500"/>
              </a:spcAft>
              <a:defRPr/>
            </a:pPr>
            <a:r>
              <a:rPr lang="it-IT" sz="4400" b="1" dirty="0">
                <a:solidFill>
                  <a:schemeClr val="bg1"/>
                </a:solidFill>
                <a:latin typeface="Cambria" charset="0"/>
                <a:ea typeface="ＭＳ Ｐゴシック" charset="0"/>
                <a:cs typeface="Cambria" charset="0"/>
              </a:rPr>
              <a:t>LA LEGGE </a:t>
            </a:r>
            <a:r>
              <a:rPr lang="it-IT" sz="4400" b="1" dirty="0">
                <a:solidFill>
                  <a:schemeClr val="bg1"/>
                </a:solidFill>
                <a:latin typeface="Cambria" charset="0"/>
                <a:ea typeface="ＭＳ Ｐゴシック" charset="0"/>
                <a:cs typeface="Cambria" charset="0"/>
              </a:rPr>
              <a:t>24/2017 </a:t>
            </a:r>
            <a:r>
              <a:rPr lang="it-IT" sz="4400" b="1" i="1" dirty="0">
                <a:solidFill>
                  <a:schemeClr val="bg1"/>
                </a:solidFill>
                <a:latin typeface="Cambria" charset="0"/>
                <a:ea typeface="ＭＳ Ｐゴシック" charset="0"/>
                <a:cs typeface="Cambria" charset="0"/>
              </a:rPr>
              <a:t>(legge GELLI)</a:t>
            </a:r>
            <a:r>
              <a:rPr lang="it-IT" sz="4400" b="1" dirty="0">
                <a:solidFill>
                  <a:schemeClr val="bg1"/>
                </a:solidFill>
                <a:latin typeface="Cambria" charset="0"/>
                <a:ea typeface="ＭＳ Ｐゴシック" charset="0"/>
                <a:cs typeface="Cambria" charset="0"/>
              </a:rPr>
              <a:t>:</a:t>
            </a:r>
          </a:p>
          <a:p>
            <a:pPr marL="457182" indent="-457182" algn="ctr">
              <a:spcBef>
                <a:spcPts val="500"/>
              </a:spcBef>
              <a:spcAft>
                <a:spcPts val="500"/>
              </a:spcAft>
              <a:defRPr/>
            </a:pPr>
            <a:r>
              <a:rPr lang="it-IT" sz="4400" b="1" dirty="0">
                <a:solidFill>
                  <a:schemeClr val="bg1"/>
                </a:solidFill>
                <a:latin typeface="Cambria" charset="0"/>
                <a:ea typeface="ＭＳ Ｐゴシック" charset="0"/>
                <a:cs typeface="Cambria" charset="0"/>
              </a:rPr>
              <a:t>  </a:t>
            </a:r>
            <a:endParaRPr lang="it-IT" sz="4400" b="1" dirty="0">
              <a:solidFill>
                <a:schemeClr val="bg1"/>
              </a:solidFill>
              <a:latin typeface="Cambria" charset="0"/>
              <a:ea typeface="ＭＳ Ｐゴシック" charset="0"/>
              <a:cs typeface="Cambria" charset="0"/>
            </a:endParaRPr>
          </a:p>
          <a:p>
            <a:pPr marL="457182" indent="-457182" algn="ctr">
              <a:spcBef>
                <a:spcPts val="500"/>
              </a:spcBef>
              <a:spcAft>
                <a:spcPts val="500"/>
              </a:spcAft>
              <a:defRPr/>
            </a:pPr>
            <a:r>
              <a:rPr lang="it-IT" sz="4400" b="1" dirty="0">
                <a:solidFill>
                  <a:schemeClr val="bg1"/>
                </a:solidFill>
                <a:latin typeface="Cambria" charset="0"/>
                <a:ea typeface="ＭＳ Ｐゴシック" charset="0"/>
                <a:cs typeface="Cambria" charset="0"/>
              </a:rPr>
              <a:t>RATIO, FONDAMENTI </a:t>
            </a:r>
          </a:p>
          <a:p>
            <a:pPr marL="457182" indent="-457182" algn="ctr">
              <a:spcBef>
                <a:spcPts val="500"/>
              </a:spcBef>
              <a:spcAft>
                <a:spcPts val="500"/>
              </a:spcAft>
              <a:defRPr/>
            </a:pPr>
            <a:r>
              <a:rPr lang="it-IT" sz="4400" b="1" dirty="0">
                <a:solidFill>
                  <a:schemeClr val="bg1"/>
                </a:solidFill>
                <a:latin typeface="Cambria" charset="0"/>
                <a:ea typeface="ＭＳ Ｐゴシック" charset="0"/>
                <a:cs typeface="Cambria" charset="0"/>
              </a:rPr>
              <a:t>E PRIMI IMPATTI</a:t>
            </a:r>
            <a:endParaRPr lang="it-IT" sz="4400" b="1" dirty="0">
              <a:solidFill>
                <a:srgbClr val="000000"/>
              </a:solidFill>
              <a:latin typeface="Cambria" charset="0"/>
              <a:ea typeface="ＭＳ Ｐゴシック" charset="0"/>
              <a:cs typeface="Cambria" charset="0"/>
            </a:endParaRP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8"/>
          <p:cNvSpPr>
            <a:spLocks noChangeArrowheads="1"/>
          </p:cNvSpPr>
          <p:nvPr/>
        </p:nvSpPr>
        <p:spPr bwMode="auto">
          <a:xfrm>
            <a:off x="276225" y="1171575"/>
            <a:ext cx="8624888" cy="5257800"/>
          </a:xfrm>
          <a:prstGeom prst="rect">
            <a:avLst/>
          </a:prstGeom>
          <a:solidFill>
            <a:srgbClr val="BFBFBF"/>
          </a:solidFill>
          <a:ln w="9525">
            <a:solidFill>
              <a:schemeClr val="tx1"/>
            </a:solidFill>
            <a:miter lim="800000"/>
            <a:headEnd/>
            <a:tailEnd/>
          </a:ln>
        </p:spPr>
        <p:txBody>
          <a:bodyPr lIns="87495" tIns="43748" rIns="87495" bIns="43748" anchor="ctr">
            <a:spAutoFit/>
          </a:bodyPr>
          <a:lstStyle>
            <a:lvl1pPr marL="436563" indent="-43656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475"/>
              </a:spcBef>
              <a:spcAft>
                <a:spcPts val="475"/>
              </a:spcAft>
            </a:pPr>
            <a:r>
              <a:rPr lang="it-IT" altLang="ja-JP" sz="2300" b="1">
                <a:solidFill>
                  <a:srgbClr val="FF0000"/>
                </a:solidFill>
                <a:latin typeface="Cambria" panose="02040503050406030204" pitchFamily="18" charset="0"/>
              </a:rPr>
              <a:t>LA SPINTA EVERSIVA DEL DIRITTO “PRETORIO</a:t>
            </a:r>
            <a:r>
              <a:rPr lang="it-IT" altLang="ja-JP" sz="2300">
                <a:latin typeface="Cambria" panose="02040503050406030204" pitchFamily="18" charset="0"/>
              </a:rPr>
              <a:t>”</a:t>
            </a:r>
          </a:p>
          <a:p>
            <a:pPr algn="ctr" eaLnBrk="1" hangingPunct="1">
              <a:spcBef>
                <a:spcPts val="475"/>
              </a:spcBef>
              <a:spcAft>
                <a:spcPts val="475"/>
              </a:spcAft>
            </a:pPr>
            <a:r>
              <a:rPr lang="it-IT" altLang="it-IT" sz="2300" b="1">
                <a:solidFill>
                  <a:srgbClr val="000000"/>
                </a:solidFill>
                <a:latin typeface="Cambria" panose="02040503050406030204" pitchFamily="18" charset="0"/>
              </a:rPr>
              <a:t>SUPERAMENTO:</a:t>
            </a:r>
          </a:p>
          <a:p>
            <a:pPr algn="just" eaLnBrk="1" hangingPunct="1">
              <a:spcBef>
                <a:spcPts val="475"/>
              </a:spcBef>
              <a:spcAft>
                <a:spcPts val="475"/>
              </a:spcAft>
              <a:buFont typeface="Arial" panose="020B0604020202020204" pitchFamily="34" charset="0"/>
              <a:buAutoNum type="alphaLcParenR"/>
            </a:pPr>
            <a:r>
              <a:rPr lang="it-IT" altLang="it-IT" sz="2100">
                <a:latin typeface="Cambria" panose="02040503050406030204" pitchFamily="18" charset="0"/>
              </a:rPr>
              <a:t>Della distinzione tra obbligazioni di </a:t>
            </a:r>
            <a:r>
              <a:rPr lang="it-IT" altLang="it-IT" sz="2100" b="1">
                <a:latin typeface="Cambria" panose="02040503050406030204" pitchFamily="18" charset="0"/>
              </a:rPr>
              <a:t>mezzi e di risultato</a:t>
            </a:r>
            <a:r>
              <a:rPr lang="it-IT" altLang="it-IT" sz="2100">
                <a:latin typeface="Cambria" panose="02040503050406030204" pitchFamily="18" charset="0"/>
              </a:rPr>
              <a:t>;</a:t>
            </a:r>
          </a:p>
          <a:p>
            <a:pPr algn="just" eaLnBrk="1" hangingPunct="1">
              <a:spcBef>
                <a:spcPts val="475"/>
              </a:spcBef>
              <a:spcAft>
                <a:spcPts val="475"/>
              </a:spcAft>
              <a:buFont typeface="Arial" panose="020B0604020202020204" pitchFamily="34" charset="0"/>
              <a:buAutoNum type="alphaLcParenR"/>
            </a:pPr>
            <a:r>
              <a:rPr lang="it-IT" altLang="it-IT" sz="2100">
                <a:latin typeface="Cambria" panose="02040503050406030204" pitchFamily="18" charset="0"/>
              </a:rPr>
              <a:t>Dell</a:t>
            </a:r>
            <a:r>
              <a:rPr lang="ja-JP" altLang="it-IT" sz="2100">
                <a:latin typeface="Cambria" panose="02040503050406030204" pitchFamily="18" charset="0"/>
              </a:rPr>
              <a:t>’</a:t>
            </a:r>
            <a:r>
              <a:rPr lang="it-IT" altLang="ja-JP" sz="2100">
                <a:latin typeface="Cambria" panose="02040503050406030204" pitchFamily="18" charset="0"/>
              </a:rPr>
              <a:t>interpretazione rigoristica e tutioristica dell</a:t>
            </a:r>
            <a:r>
              <a:rPr lang="it-IT" altLang="it-IT" sz="2100">
                <a:latin typeface="Cambria" panose="02040503050406030204" pitchFamily="18" charset="0"/>
              </a:rPr>
              <a:t>’</a:t>
            </a:r>
            <a:r>
              <a:rPr lang="it-IT" altLang="ja-JP" sz="2100">
                <a:latin typeface="Cambria" panose="02040503050406030204" pitchFamily="18" charset="0"/>
              </a:rPr>
              <a:t>art. 2236 c.c.: colpa grave intesa quale imperizia; estrema cautela nell</a:t>
            </a:r>
            <a:r>
              <a:rPr lang="it-IT" altLang="it-IT" sz="2100">
                <a:latin typeface="Cambria" panose="02040503050406030204" pitchFamily="18" charset="0"/>
              </a:rPr>
              <a:t>’</a:t>
            </a:r>
            <a:r>
              <a:rPr lang="it-IT" altLang="ja-JP" sz="2100">
                <a:latin typeface="Cambria" panose="02040503050406030204" pitchFamily="18" charset="0"/>
              </a:rPr>
              <a:t>individuazione dei casi in cui possa sostenersi l</a:t>
            </a:r>
            <a:r>
              <a:rPr lang="ja-JP" altLang="it-IT" sz="2100">
                <a:latin typeface="Cambria" panose="02040503050406030204" pitchFamily="18" charset="0"/>
              </a:rPr>
              <a:t>’</a:t>
            </a:r>
            <a:r>
              <a:rPr lang="it-IT" altLang="ja-JP" sz="2100">
                <a:latin typeface="Cambria" panose="02040503050406030204" pitchFamily="18" charset="0"/>
              </a:rPr>
              <a:t>esistenza di problemi tecnici di particolare difficoltà (STATO DELLA TECNICA ED ASPETTATIVA FISIOLOGICA DI GUARIGIONE)</a:t>
            </a:r>
          </a:p>
          <a:p>
            <a:pPr algn="just" eaLnBrk="1" hangingPunct="1">
              <a:spcBef>
                <a:spcPts val="475"/>
              </a:spcBef>
              <a:spcAft>
                <a:spcPts val="475"/>
              </a:spcAft>
              <a:buFont typeface="Arial" panose="020B0604020202020204" pitchFamily="34" charset="0"/>
              <a:buAutoNum type="alphaLcParenR"/>
            </a:pPr>
            <a:r>
              <a:rPr lang="it-IT" altLang="it-IT" sz="2100" b="1">
                <a:latin typeface="Times" panose="02020603050405020304" pitchFamily="18" charset="0"/>
              </a:rPr>
              <a:t>Teoria del contatto sociale e responsabilita’</a:t>
            </a:r>
            <a:r>
              <a:rPr lang="it-IT" altLang="ja-JP" sz="2100" b="1">
                <a:latin typeface="Times" panose="02020603050405020304" pitchFamily="18" charset="0"/>
              </a:rPr>
              <a:t> contrattuale della struttura e dei professionisti strutturati: </a:t>
            </a:r>
            <a:r>
              <a:rPr lang="it-IT" altLang="ja-JP" sz="2100" b="1" i="1">
                <a:latin typeface="Cambria" panose="02040503050406030204" pitchFamily="18" charset="0"/>
              </a:rPr>
              <a:t>“Accettazione”</a:t>
            </a:r>
            <a:r>
              <a:rPr lang="it-IT" altLang="ja-JP" sz="2100">
                <a:latin typeface="Cambria" panose="02040503050406030204" pitchFamily="18" charset="0"/>
              </a:rPr>
              <a:t> del </a:t>
            </a:r>
            <a:r>
              <a:rPr lang="it-IT" altLang="ja-JP" sz="2100" b="1">
                <a:latin typeface="Cambria" panose="02040503050406030204" pitchFamily="18" charset="0"/>
              </a:rPr>
              <a:t>paziente e contratto di spedalità. (CASS. 589/1999)</a:t>
            </a:r>
          </a:p>
          <a:p>
            <a:pPr algn="just" eaLnBrk="1" hangingPunct="1">
              <a:spcBef>
                <a:spcPts val="475"/>
              </a:spcBef>
              <a:spcAft>
                <a:spcPts val="475"/>
              </a:spcAft>
              <a:buFont typeface="Arial" panose="020B0604020202020204" pitchFamily="34" charset="0"/>
              <a:buAutoNum type="alphaLcParenR"/>
            </a:pPr>
            <a:r>
              <a:rPr lang="it-IT" altLang="ja-JP" sz="2100">
                <a:latin typeface="Cambria" panose="02040503050406030204" pitchFamily="18" charset="0"/>
              </a:rPr>
              <a:t>AFFERMAZIONE DEL PRINCIPIO DELLA VICINANZA DELLA PROVA </a:t>
            </a:r>
            <a:r>
              <a:rPr lang="it-IT" altLang="ja-JP" sz="2100" b="1">
                <a:latin typeface="Cambria" panose="02040503050406030204" pitchFamily="18" charset="0"/>
              </a:rPr>
              <a:t>(Cass. 13533/2001)</a:t>
            </a:r>
            <a:r>
              <a:rPr lang="it-IT" altLang="ja-JP" sz="2100">
                <a:latin typeface="Cambria" panose="02040503050406030204" pitchFamily="18" charset="0"/>
              </a:rPr>
              <a:t>, ANCHE con riferimento alla dimostrazione del nesso causale </a:t>
            </a:r>
            <a:r>
              <a:rPr lang="it-IT" altLang="ja-JP" sz="2100" b="1">
                <a:latin typeface="Cambria" panose="02040503050406030204" pitchFamily="18" charset="0"/>
              </a:rPr>
              <a:t>(SS.UU. 577/2008).</a:t>
            </a:r>
          </a:p>
        </p:txBody>
      </p:sp>
      <p:sp>
        <p:nvSpPr>
          <p:cNvPr id="194562" name="Rectangle 5"/>
          <p:cNvSpPr>
            <a:spLocks noChangeArrowheads="1"/>
          </p:cNvSpPr>
          <p:nvPr/>
        </p:nvSpPr>
        <p:spPr bwMode="auto">
          <a:xfrm>
            <a:off x="2324100" y="439738"/>
            <a:ext cx="5653088" cy="438150"/>
          </a:xfrm>
          <a:prstGeom prst="rect">
            <a:avLst/>
          </a:prstGeom>
          <a:solidFill>
            <a:schemeClr val="tx1">
              <a:lumMod val="75000"/>
              <a:lumOff val="25000"/>
            </a:schemeClr>
          </a:solidFill>
          <a:ln>
            <a:noFill/>
          </a:ln>
          <a:extLst/>
        </p:spPr>
        <p:txBody>
          <a:bodyPr lIns="87495" tIns="43748" rIns="87495" bIns="43748" anchor="ctr">
            <a:spAutoFit/>
          </a:bodyPr>
          <a:lstStyle>
            <a:lvl1pPr marL="436563" indent="-43656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475"/>
              </a:spcBef>
              <a:spcAft>
                <a:spcPts val="475"/>
              </a:spcAft>
            </a:pPr>
            <a:r>
              <a:rPr lang="it-IT" altLang="it-IT" sz="2300" b="1" i="1">
                <a:solidFill>
                  <a:srgbClr val="FFFFFF"/>
                </a:solidFill>
                <a:latin typeface="Cambria" panose="02040503050406030204" pitchFamily="18" charset="0"/>
              </a:rPr>
              <a:t>Segue</a:t>
            </a:r>
            <a:r>
              <a:rPr lang="is-IS" altLang="it-IT" sz="2300" b="1" i="1">
                <a:solidFill>
                  <a:srgbClr val="FFFFFF"/>
                </a:solidFill>
                <a:latin typeface="Cambria" panose="02040503050406030204" pitchFamily="18" charset="0"/>
              </a:rPr>
              <a:t>…</a:t>
            </a:r>
            <a:endParaRPr lang="it-IT" altLang="it-IT" sz="2300" b="1" i="1">
              <a:solidFill>
                <a:srgbClr val="FFFFFF"/>
              </a:solidFill>
              <a:latin typeface="Cambria" panose="02040503050406030204" pitchFamily="18" charset="0"/>
            </a:endParaRPr>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ChangeArrowheads="1"/>
          </p:cNvSpPr>
          <p:nvPr/>
        </p:nvSpPr>
        <p:spPr bwMode="auto">
          <a:xfrm>
            <a:off x="692150" y="5138738"/>
            <a:ext cx="7827963" cy="54768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3100">
                <a:solidFill>
                  <a:srgbClr val="FFFFFF"/>
                </a:solidFill>
              </a:rPr>
              <a:t>IL MEDICO …IN TRINCEA</a:t>
            </a:r>
          </a:p>
        </p:txBody>
      </p:sp>
      <p:pic>
        <p:nvPicPr>
          <p:cNvPr id="28674" name="Immagine 1" descr="trincea-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71450"/>
            <a:ext cx="879792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ChangeArrowheads="1"/>
          </p:cNvSpPr>
          <p:nvPr/>
        </p:nvSpPr>
        <p:spPr bwMode="auto">
          <a:xfrm>
            <a:off x="623888" y="4933950"/>
            <a:ext cx="7966075" cy="102711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3100">
                <a:solidFill>
                  <a:srgbClr val="FFFFFF"/>
                </a:solidFill>
              </a:rPr>
              <a:t>LA CONTESTUALE PARABOLA EVOLUTIVA  DEL “DANNO NON PATRIMONIALE”</a:t>
            </a:r>
          </a:p>
        </p:txBody>
      </p:sp>
      <p:pic>
        <p:nvPicPr>
          <p:cNvPr id="30722" name="Immagine 3" descr="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855663"/>
            <a:ext cx="708660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62000" y="1323975"/>
            <a:ext cx="7785100" cy="4316413"/>
          </a:xfrm>
          <a:solidFill>
            <a:srgbClr val="EEECE1"/>
          </a:solidFill>
          <a:ln>
            <a:solidFill>
              <a:schemeClr val="tx1"/>
            </a:solidFill>
          </a:ln>
        </p:spPr>
        <p:txBody>
          <a:bodyPr>
            <a:normAutofit/>
          </a:bodyPr>
          <a:lstStyle/>
          <a:p>
            <a:pPr algn="just">
              <a:lnSpc>
                <a:spcPct val="80000"/>
              </a:lnSpc>
            </a:pPr>
            <a:r>
              <a:rPr lang="it-IT" altLang="it-IT" sz="2300" b="1" smtClean="0">
                <a:latin typeface="Cambria" panose="02040503050406030204" pitchFamily="18" charset="0"/>
              </a:rPr>
              <a:t/>
            </a:r>
            <a:br>
              <a:rPr lang="it-IT" altLang="it-IT" sz="2300" b="1" smtClean="0">
                <a:latin typeface="Cambria" panose="02040503050406030204" pitchFamily="18" charset="0"/>
              </a:rPr>
            </a:br>
            <a:r>
              <a:rPr lang="it-IT" altLang="it-IT" sz="2300" b="1" smtClean="0">
                <a:latin typeface="Cambria" panose="02040503050406030204" pitchFamily="18" charset="0"/>
              </a:rPr>
              <a:t>-  Costi diretti </a:t>
            </a:r>
            <a:r>
              <a:rPr lang="it-IT" altLang="it-IT" sz="2300" b="1" smtClean="0">
                <a:solidFill>
                  <a:srgbClr val="FF0000"/>
                </a:solidFill>
                <a:latin typeface="Cambria" panose="02040503050406030204" pitchFamily="18" charset="0"/>
              </a:rPr>
              <a:t>(risarcimenti) </a:t>
            </a:r>
            <a:r>
              <a:rPr lang="it-IT" altLang="it-IT" sz="2300" b="1" smtClean="0">
                <a:latin typeface="Cambria" panose="02040503050406030204" pitchFamily="18" charset="0"/>
              </a:rPr>
              <a:t>ed indiretti </a:t>
            </a:r>
            <a:r>
              <a:rPr lang="it-IT" altLang="it-IT" sz="2300" b="1" smtClean="0">
                <a:solidFill>
                  <a:srgbClr val="FF0000"/>
                </a:solidFill>
                <a:latin typeface="Cambria" panose="02040503050406030204" pitchFamily="18" charset="0"/>
              </a:rPr>
              <a:t>(medicina “difensiva”) </a:t>
            </a:r>
            <a:r>
              <a:rPr lang="it-IT" altLang="it-IT" sz="2300" b="1" smtClean="0">
                <a:latin typeface="Cambria" panose="02040503050406030204" pitchFamily="18" charset="0"/>
              </a:rPr>
              <a:t>della responsabilità (13 Mld. di Euro…).</a:t>
            </a:r>
            <a:br>
              <a:rPr lang="it-IT" altLang="it-IT" sz="2300" b="1" smtClean="0">
                <a:latin typeface="Cambria" panose="02040503050406030204" pitchFamily="18" charset="0"/>
              </a:rPr>
            </a:br>
            <a:r>
              <a:rPr lang="it-IT" altLang="it-IT" sz="2300" b="1" smtClean="0">
                <a:latin typeface="Cambria" panose="02040503050406030204" pitchFamily="18" charset="0"/>
              </a:rPr>
              <a:t/>
            </a:r>
            <a:br>
              <a:rPr lang="it-IT" altLang="it-IT" sz="2300" b="1" smtClean="0">
                <a:latin typeface="Cambria" panose="02040503050406030204" pitchFamily="18" charset="0"/>
              </a:rPr>
            </a:br>
            <a:r>
              <a:rPr lang="it-IT" altLang="it-IT" sz="2300" b="1" smtClean="0">
                <a:latin typeface="Cambria" panose="02040503050406030204" pitchFamily="18" charset="0"/>
              </a:rPr>
              <a:t>- ULTERIORE EROSIONE DI RISORSE GIA’ SCARSE.</a:t>
            </a:r>
            <a:br>
              <a:rPr lang="it-IT" altLang="it-IT" sz="2300" b="1" smtClean="0">
                <a:latin typeface="Cambria" panose="02040503050406030204" pitchFamily="18" charset="0"/>
              </a:rPr>
            </a:br>
            <a:r>
              <a:rPr lang="it-IT" altLang="it-IT" sz="2300" b="1" smtClean="0">
                <a:latin typeface="Cambria" panose="02040503050406030204" pitchFamily="18" charset="0"/>
              </a:rPr>
              <a:t/>
            </a:r>
            <a:br>
              <a:rPr lang="it-IT" altLang="it-IT" sz="2300" b="1" smtClean="0">
                <a:latin typeface="Cambria" panose="02040503050406030204" pitchFamily="18" charset="0"/>
              </a:rPr>
            </a:br>
            <a:r>
              <a:rPr lang="it-IT" altLang="it-IT" sz="2300" b="1" smtClean="0">
                <a:latin typeface="Cambria" panose="02040503050406030204" pitchFamily="18" charset="0"/>
              </a:rPr>
              <a:t>- Dispersione di risorse e crisi di efficienza: riflessi sulla </a:t>
            </a:r>
            <a:r>
              <a:rPr lang="it-IT" altLang="it-IT" sz="2300" b="1" i="1" smtClean="0">
                <a:latin typeface="Cambria" panose="02040503050406030204" pitchFamily="18" charset="0"/>
              </a:rPr>
              <a:t>malpratice </a:t>
            </a:r>
            <a:r>
              <a:rPr lang="it-IT" altLang="it-IT" sz="2300" b="1" smtClean="0">
                <a:latin typeface="Cambria" panose="02040503050406030204" pitchFamily="18" charset="0"/>
              </a:rPr>
              <a:t>medica </a:t>
            </a:r>
            <a:r>
              <a:rPr lang="it-IT" altLang="it-IT" sz="2300" b="1" i="1" smtClean="0">
                <a:solidFill>
                  <a:srgbClr val="FF0000"/>
                </a:solidFill>
                <a:latin typeface="Cambria" panose="02040503050406030204" pitchFamily="18" charset="0"/>
              </a:rPr>
              <a:t>(la responsabilità genera sfiducia e  nuove responsabilità….)</a:t>
            </a:r>
            <a:r>
              <a:rPr lang="it-IT" altLang="it-IT" sz="2300" b="1" smtClean="0">
                <a:latin typeface="Cambria" panose="02040503050406030204" pitchFamily="18" charset="0"/>
              </a:rPr>
              <a:t> </a:t>
            </a:r>
            <a:br>
              <a:rPr lang="it-IT" altLang="it-IT" sz="2300" b="1" smtClean="0">
                <a:latin typeface="Cambria" panose="02040503050406030204" pitchFamily="18" charset="0"/>
              </a:rPr>
            </a:br>
            <a:r>
              <a:rPr lang="it-IT" altLang="it-IT" sz="2300" b="1" smtClean="0">
                <a:latin typeface="Cambria" panose="02040503050406030204" pitchFamily="18" charset="0"/>
              </a:rPr>
              <a:t/>
            </a:r>
            <a:br>
              <a:rPr lang="it-IT" altLang="it-IT" sz="2300" b="1" smtClean="0">
                <a:latin typeface="Cambria" panose="02040503050406030204" pitchFamily="18" charset="0"/>
              </a:rPr>
            </a:br>
            <a:r>
              <a:rPr lang="it-IT" altLang="it-IT" sz="2300" b="1" smtClean="0">
                <a:latin typeface="Cambria" panose="02040503050406030204" pitchFamily="18" charset="0"/>
              </a:rPr>
              <a:t>- La stessa medicina difensiva - </a:t>
            </a:r>
            <a:r>
              <a:rPr lang="it-IT" altLang="it-IT" sz="2300" b="1" smtClean="0">
                <a:solidFill>
                  <a:srgbClr val="FF0000"/>
                </a:solidFill>
                <a:latin typeface="Cambria" panose="02040503050406030204" pitchFamily="18" charset="0"/>
              </a:rPr>
              <a:t>“omissiva</a:t>
            </a:r>
            <a:r>
              <a:rPr lang="it-IT" altLang="it-IT" sz="2300" b="1" smtClean="0">
                <a:latin typeface="Cambria" panose="02040503050406030204" pitchFamily="18" charset="0"/>
              </a:rPr>
              <a:t> </a:t>
            </a:r>
            <a:r>
              <a:rPr lang="it-IT" altLang="it-IT" sz="2300" b="1" smtClean="0">
                <a:solidFill>
                  <a:srgbClr val="FF0000"/>
                </a:solidFill>
                <a:latin typeface="Cambria" panose="02040503050406030204" pitchFamily="18" charset="0"/>
              </a:rPr>
              <a:t>e commissiva</a:t>
            </a:r>
            <a:r>
              <a:rPr lang="it-IT" altLang="it-IT" sz="2300" b="1" smtClean="0">
                <a:latin typeface="Cambria" panose="02040503050406030204" pitchFamily="18" charset="0"/>
              </a:rPr>
              <a:t>” come fonte di nuova responsabilità professionale</a:t>
            </a:r>
            <a:br>
              <a:rPr lang="it-IT" altLang="it-IT" sz="2300" b="1" smtClean="0">
                <a:latin typeface="Cambria" panose="02040503050406030204" pitchFamily="18" charset="0"/>
              </a:rPr>
            </a:br>
            <a:endParaRPr lang="it-IT" altLang="it-IT" sz="2300" b="1" smtClean="0">
              <a:latin typeface="Cambria" panose="02040503050406030204" pitchFamily="18" charset="0"/>
            </a:endParaRPr>
          </a:p>
        </p:txBody>
      </p:sp>
      <p:sp>
        <p:nvSpPr>
          <p:cNvPr id="3" name="Rettangolo 2"/>
          <p:cNvSpPr>
            <a:spLocks noChangeArrowheads="1"/>
          </p:cNvSpPr>
          <p:nvPr/>
        </p:nvSpPr>
        <p:spPr bwMode="auto">
          <a:xfrm>
            <a:off x="1982788" y="76200"/>
            <a:ext cx="5180012" cy="11430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FFFFFF"/>
                </a:solidFill>
              </a:rPr>
              <a:t>Le conseguenze di un approccio all’errore di stampo accusatorio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ChangeArrowheads="1"/>
          </p:cNvSpPr>
          <p:nvPr/>
        </p:nvSpPr>
        <p:spPr bwMode="auto">
          <a:xfrm>
            <a:off x="1038225" y="5070475"/>
            <a:ext cx="7512050" cy="102711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3100">
                <a:solidFill>
                  <a:srgbClr val="FFFFFF"/>
                </a:solidFill>
              </a:rPr>
              <a:t>LA PARABOLA DI CRITOBULO E …LA SUA IMPUNITA’</a:t>
            </a:r>
          </a:p>
        </p:txBody>
      </p:sp>
      <p:pic>
        <p:nvPicPr>
          <p:cNvPr id="33794" name="Immagine 3" descr="Clipboard-043-kKQH-U4604023342486928E-1920x1080@CorriereMezzogiorno-Web-Mezzogiorn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038" y="263525"/>
            <a:ext cx="87979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762000" y="1308100"/>
            <a:ext cx="7758113" cy="4721225"/>
          </a:xfrm>
          <a:prstGeom prst="rect">
            <a:avLst/>
          </a:prstGeom>
          <a:solidFill>
            <a:schemeClr val="bg2"/>
          </a:solidFill>
        </p:spPr>
        <p:txBody>
          <a:bodyPr lIns="87495" tIns="43748" rIns="87495" bIns="43748" anchor="ctr">
            <a:norm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pPr>
            <a:r>
              <a:rPr lang="it-IT" altLang="it-IT" sz="2700" b="1">
                <a:solidFill>
                  <a:srgbClr val="FF0000"/>
                </a:solidFill>
              </a:rPr>
              <a:t>Esigenza di “riportare in asse” la relazione tra medico e paziente</a:t>
            </a:r>
          </a:p>
          <a:p>
            <a:pPr algn="ctr" eaLnBrk="1" hangingPunct="1">
              <a:lnSpc>
                <a:spcPct val="90000"/>
              </a:lnSpc>
            </a:pPr>
            <a:endParaRPr lang="it-IT" altLang="it-IT" sz="2700" b="1" i="1" u="sng">
              <a:solidFill>
                <a:srgbClr val="FF0000"/>
              </a:solidFill>
            </a:endParaRPr>
          </a:p>
          <a:p>
            <a:pPr algn="ctr" eaLnBrk="1" hangingPunct="1">
              <a:lnSpc>
                <a:spcPct val="80000"/>
              </a:lnSpc>
            </a:pPr>
            <a:r>
              <a:rPr lang="it-IT" altLang="it-IT" sz="2700" b="1"/>
              <a:t>RIPORTARE IL MEDICO AL CENTRO DELLA  SUA PRESTAZIONE DI CURA PER:</a:t>
            </a:r>
            <a:r>
              <a:rPr lang="it-IT" altLang="it-IT" sz="1900" b="1"/>
              <a:t> </a:t>
            </a:r>
          </a:p>
          <a:p>
            <a:pPr algn="ctr" eaLnBrk="1" hangingPunct="1">
              <a:lnSpc>
                <a:spcPct val="80000"/>
              </a:lnSpc>
            </a:pPr>
            <a:endParaRPr lang="it-IT" altLang="it-IT" sz="1600" b="1" u="sng"/>
          </a:p>
          <a:p>
            <a:pPr algn="just" eaLnBrk="1" hangingPunct="1">
              <a:lnSpc>
                <a:spcPct val="80000"/>
              </a:lnSpc>
              <a:buFont typeface="Calibri" panose="020F0502020204030204" pitchFamily="34" charset="0"/>
              <a:buAutoNum type="arabicPeriod"/>
            </a:pPr>
            <a:r>
              <a:rPr lang="it-IT" altLang="it-IT" sz="2600" b="1" u="sng"/>
              <a:t>Una presa in carico responsabile dei rischi endemici all’attività sanitaria</a:t>
            </a:r>
          </a:p>
          <a:p>
            <a:pPr algn="just" eaLnBrk="1" hangingPunct="1">
              <a:lnSpc>
                <a:spcPct val="80000"/>
              </a:lnSpc>
              <a:buFont typeface="Calibri" panose="020F0502020204030204" pitchFamily="34" charset="0"/>
              <a:buAutoNum type="arabicPeriod"/>
            </a:pPr>
            <a:endParaRPr lang="it-IT" altLang="it-IT" sz="2600" b="1" u="sng"/>
          </a:p>
          <a:p>
            <a:pPr algn="just" eaLnBrk="1" hangingPunct="1">
              <a:lnSpc>
                <a:spcPct val="80000"/>
              </a:lnSpc>
              <a:buFont typeface="Calibri" panose="020F0502020204030204" pitchFamily="34" charset="0"/>
              <a:buAutoNum type="arabicPeriod"/>
            </a:pPr>
            <a:r>
              <a:rPr lang="it-IT" altLang="it-IT" sz="2600" b="1" u="sng"/>
              <a:t>Un’assunzione del rischio, che è sinonimo di progresso e sfida al superamento dei limiti…</a:t>
            </a:r>
          </a:p>
          <a:p>
            <a:pPr algn="just" eaLnBrk="1" hangingPunct="1">
              <a:lnSpc>
                <a:spcPct val="80000"/>
              </a:lnSpc>
              <a:buFont typeface="Calibri" panose="020F0502020204030204" pitchFamily="34" charset="0"/>
              <a:buAutoNum type="arabicPeriod"/>
            </a:pPr>
            <a:endParaRPr lang="it-IT" altLang="it-IT" sz="2600" b="1" u="sng"/>
          </a:p>
          <a:p>
            <a:pPr algn="just" eaLnBrk="1" hangingPunct="1">
              <a:lnSpc>
                <a:spcPct val="80000"/>
              </a:lnSpc>
            </a:pPr>
            <a:r>
              <a:rPr lang="it-IT" altLang="it-IT" sz="2600" b="1" i="1" u="sng">
                <a:solidFill>
                  <a:srgbClr val="FF0000"/>
                </a:solidFill>
              </a:rPr>
              <a:t>LA SCIENZA E’ IL CIMITERO DEI RISCHI</a:t>
            </a:r>
            <a:r>
              <a:rPr lang="is-IS" altLang="it-IT" sz="2600" b="1" i="1" u="sng">
                <a:solidFill>
                  <a:srgbClr val="FF0000"/>
                </a:solidFill>
              </a:rPr>
              <a:t>…......</a:t>
            </a:r>
            <a:endParaRPr lang="it-IT" altLang="it-IT" sz="2600" b="1" i="1" u="sng">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a 9"/>
          <p:cNvGraphicFramePr/>
          <p:nvPr/>
        </p:nvGraphicFramePr>
        <p:xfrm>
          <a:off x="2008723" y="1102955"/>
          <a:ext cx="5855221" cy="4414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rot="-911228">
            <a:off x="1998663" y="836613"/>
            <a:ext cx="69723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16" tIns="39059" rIns="78116" bIns="39059"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it-IT" altLang="it-IT" sz="3400" b="1" i="1">
                <a:solidFill>
                  <a:srgbClr val="FF0000"/>
                </a:solidFill>
                <a:latin typeface="Arial" panose="020B0604020202020204" pitchFamily="34" charset="0"/>
                <a:cs typeface="Arial" panose="020B0604020202020204" pitchFamily="34" charset="0"/>
              </a:rPr>
              <a:t> NORMA DI SISTEMA, DI PRINCIPIO, DI DIREZIONE…. </a:t>
            </a:r>
            <a:endParaRPr lang="it-IT" altLang="it-IT" sz="3400" b="1" i="1" u="sng">
              <a:solidFill>
                <a:srgbClr val="FF0000"/>
              </a:solidFill>
              <a:latin typeface="Arial" panose="020B0604020202020204" pitchFamily="34" charset="0"/>
              <a:cs typeface="Arial" panose="020B0604020202020204" pitchFamily="34" charset="0"/>
            </a:endParaRPr>
          </a:p>
          <a:p>
            <a:pPr algn="ctr"/>
            <a:endParaRPr lang="it-IT" altLang="it-IT" sz="3400" b="1" i="1" u="sng">
              <a:solidFill>
                <a:srgbClr val="FF0000"/>
              </a:solidFill>
              <a:latin typeface="Arial" panose="020B0604020202020204" pitchFamily="34" charset="0"/>
              <a:cs typeface="Arial" panose="020B0604020202020204" pitchFamily="34" charset="0"/>
            </a:endParaRPr>
          </a:p>
          <a:p>
            <a:pPr algn="ctr"/>
            <a:r>
              <a:rPr lang="it-IT" altLang="it-IT" sz="2700" b="1" i="1" u="sng">
                <a:solidFill>
                  <a:srgbClr val="000000"/>
                </a:solidFill>
                <a:latin typeface="Arial" panose="020B0604020202020204" pitchFamily="34" charset="0"/>
                <a:cs typeface="Arial" panose="020B0604020202020204" pitchFamily="34" charset="0"/>
              </a:rPr>
              <a:t>PREVENZIONE DEL RISCHIO E  RESPONSABILITA’ “SOSTENIBILE”</a:t>
            </a:r>
          </a:p>
        </p:txBody>
      </p:sp>
      <p:pic>
        <p:nvPicPr>
          <p:cNvPr id="37890" name="Picture 2" descr="C:\Users\mpozzi\AppData\Local\Microsoft\Windows\Temporary Internet Files\Content.IE5\5TS7OWRW\megafono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1743075"/>
            <a:ext cx="177958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a:spLocks noChangeArrowheads="1"/>
          </p:cNvSpPr>
          <p:nvPr/>
        </p:nvSpPr>
        <p:spPr bwMode="auto">
          <a:xfrm>
            <a:off x="1182688" y="4289425"/>
            <a:ext cx="7135812" cy="1722438"/>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4000" b="1">
                <a:solidFill>
                  <a:srgbClr val="FFFFFF"/>
                </a:solidFill>
              </a:rPr>
              <a:t>DALLA RESPONSABILITA’ SANITARIA ALLA</a:t>
            </a:r>
          </a:p>
          <a:p>
            <a:pPr algn="ctr" eaLnBrk="1" hangingPunct="1"/>
            <a:r>
              <a:rPr lang="it-IT" altLang="it-IT" sz="4000" b="1" u="sng">
                <a:solidFill>
                  <a:srgbClr val="FF0000"/>
                </a:solidFill>
              </a:rPr>
              <a:t>SANITA’ RESPONSABILE</a:t>
            </a:r>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736600" y="1892300"/>
            <a:ext cx="7800975" cy="661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495" tIns="43748" rIns="87495" bIns="43748">
            <a:spAutoFit/>
          </a:bodyPr>
          <a:lstStyle/>
          <a:p>
            <a:pPr>
              <a:defRPr/>
            </a:pPr>
            <a:r>
              <a:rPr lang="it-IT" dirty="0">
                <a:latin typeface="Calibri" charset="0"/>
                <a:ea typeface="ＭＳ Ｐゴシック" charset="0"/>
                <a:cs typeface="ＭＳ Ｐゴシック" charset="0"/>
              </a:rPr>
              <a:t> </a:t>
            </a:r>
          </a:p>
          <a:p>
            <a:pPr algn="just">
              <a:defRPr/>
            </a:pPr>
            <a:r>
              <a:rPr lang="it-IT" dirty="0">
                <a:latin typeface="Calibri" charset="0"/>
                <a:ea typeface="ＭＳ Ｐゴシック" charset="0"/>
                <a:cs typeface="ＭＳ Ｐゴシック" charset="0"/>
              </a:rPr>
              <a:t> </a:t>
            </a:r>
          </a:p>
        </p:txBody>
      </p:sp>
      <p:sp>
        <p:nvSpPr>
          <p:cNvPr id="179205" name="Rectangle 5"/>
          <p:cNvSpPr>
            <a:spLocks noChangeArrowheads="1"/>
          </p:cNvSpPr>
          <p:nvPr/>
        </p:nvSpPr>
        <p:spPr bwMode="auto">
          <a:xfrm>
            <a:off x="1146175" y="2257425"/>
            <a:ext cx="7064375" cy="3070225"/>
          </a:xfrm>
          <a:prstGeom prst="rect">
            <a:avLst/>
          </a:prstGeom>
          <a:solidFill>
            <a:schemeClr val="bg1">
              <a:lumMod val="85000"/>
            </a:schemeClr>
          </a:solidFill>
          <a:ln>
            <a:noFill/>
          </a:ln>
          <a:effectLs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it-IT" altLang="it-IT" sz="2700">
              <a:latin typeface="Palatino" pitchFamily="1" charset="0"/>
            </a:endParaRPr>
          </a:p>
          <a:p>
            <a:pPr algn="ctr" eaLnBrk="1" hangingPunct="1"/>
            <a:r>
              <a:rPr lang="it-IT" altLang="it-IT" sz="4200" b="1">
                <a:latin typeface="Palatino" pitchFamily="1" charset="0"/>
              </a:rPr>
              <a:t>TRA </a:t>
            </a:r>
            <a:r>
              <a:rPr lang="it-IT" altLang="it-IT" sz="4200" b="1">
                <a:solidFill>
                  <a:srgbClr val="FF0000"/>
                </a:solidFill>
                <a:latin typeface="Palatino" pitchFamily="1" charset="0"/>
              </a:rPr>
              <a:t>RISCHIO</a:t>
            </a:r>
            <a:r>
              <a:rPr lang="it-IT" altLang="it-IT" sz="4200" b="1">
                <a:latin typeface="Palatino" pitchFamily="1" charset="0"/>
              </a:rPr>
              <a:t> CLINICO, RESPONSABILITA’ , DANNO ED ASSICURAZIONE</a:t>
            </a:r>
          </a:p>
        </p:txBody>
      </p:sp>
      <p:sp>
        <p:nvSpPr>
          <p:cNvPr id="38915" name="Rettangolo 1"/>
          <p:cNvSpPr>
            <a:spLocks noChangeArrowheads="1"/>
          </p:cNvSpPr>
          <p:nvPr/>
        </p:nvSpPr>
        <p:spPr bwMode="auto">
          <a:xfrm>
            <a:off x="2713038" y="1220788"/>
            <a:ext cx="3717925" cy="438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u="sng">
                <a:solidFill>
                  <a:schemeClr val="bg1"/>
                </a:solidFill>
                <a:latin typeface="Palatino" pitchFamily="1" charset="0"/>
              </a:rPr>
              <a:t>LEGGE 8 marzo 2017, n.24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olo 1"/>
          <p:cNvSpPr>
            <a:spLocks noGrp="1"/>
          </p:cNvSpPr>
          <p:nvPr>
            <p:ph type="ctrTitle"/>
          </p:nvPr>
        </p:nvSpPr>
        <p:spPr>
          <a:xfrm>
            <a:off x="847725" y="2946400"/>
            <a:ext cx="7478713" cy="1397000"/>
          </a:xfrm>
        </p:spPr>
        <p:txBody>
          <a:bodyPr>
            <a:normAutofit/>
          </a:bodyPr>
          <a:lstStyle/>
          <a:p>
            <a:pPr algn="just"/>
            <a:r>
              <a:rPr lang="it-IT" altLang="it-IT" sz="2100" i="1" smtClean="0"/>
              <a:t>1. </a:t>
            </a:r>
            <a:r>
              <a:rPr lang="it-IT" altLang="it-IT" sz="2100" b="1" i="1" smtClean="0">
                <a:solidFill>
                  <a:srgbClr val="FF0000"/>
                </a:solidFill>
              </a:rPr>
              <a:t>L'esercente la professione sanitaria </a:t>
            </a:r>
            <a:r>
              <a:rPr lang="it-IT" altLang="it-IT" sz="2100" i="1" smtClean="0"/>
              <a:t>che nello svolgimento della propria attività si attiene a linee guida e buone pratiche accreditate dalla comunità scientifica non risponde </a:t>
            </a:r>
            <a:r>
              <a:rPr lang="it-IT" altLang="it-IT" sz="2100" b="1" i="1" smtClean="0"/>
              <a:t>penalmente</a:t>
            </a:r>
            <a:r>
              <a:rPr lang="it-IT" altLang="it-IT" sz="2100" i="1" smtClean="0"/>
              <a:t> per colpa lieve. In tali casi resta comunque fermo </a:t>
            </a:r>
            <a:r>
              <a:rPr lang="it-IT" altLang="it-IT" sz="2100" b="1" i="1" smtClean="0">
                <a:solidFill>
                  <a:srgbClr val="FF0000"/>
                </a:solidFill>
              </a:rPr>
              <a:t>l'obbligo di cui all'articolo 2043 del codice civile</a:t>
            </a:r>
            <a:r>
              <a:rPr lang="it-IT" altLang="it-IT" sz="2100" i="1" smtClean="0"/>
              <a:t>. Il giudice, </a:t>
            </a:r>
            <a:r>
              <a:rPr lang="it-IT" altLang="it-IT" sz="2100" b="1" i="1" smtClean="0"/>
              <a:t>anche nella determinazione del risarcimento del danno</a:t>
            </a:r>
            <a:r>
              <a:rPr lang="it-IT" altLang="it-IT" sz="2100" i="1" smtClean="0"/>
              <a:t>, </a:t>
            </a:r>
            <a:r>
              <a:rPr lang="it-IT" altLang="it-IT" sz="2100" b="1" i="1" smtClean="0">
                <a:solidFill>
                  <a:srgbClr val="FF0000"/>
                </a:solidFill>
              </a:rPr>
              <a:t>tiene debitamente conto della condotta di cui al primo periodo</a:t>
            </a:r>
            <a:r>
              <a:rPr lang="it-IT" altLang="it-IT" sz="2100" i="1" smtClean="0"/>
              <a:t>.</a:t>
            </a:r>
            <a:r>
              <a:rPr lang="it-IT" altLang="it-IT" sz="2100" smtClean="0"/>
              <a:t> </a:t>
            </a:r>
          </a:p>
        </p:txBody>
      </p:sp>
      <p:sp>
        <p:nvSpPr>
          <p:cNvPr id="40962" name="CasellaDiTesto 4"/>
          <p:cNvSpPr txBox="1">
            <a:spLocks noChangeArrowheads="1"/>
          </p:cNvSpPr>
          <p:nvPr/>
        </p:nvSpPr>
        <p:spPr bwMode="auto">
          <a:xfrm>
            <a:off x="2078038" y="1174750"/>
            <a:ext cx="48133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3100" b="1" u="sng"/>
              <a:t>Art. 3 L. 189/2012 c.d. Decreto Balduzzi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736600" y="1892300"/>
            <a:ext cx="7800975" cy="661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495" tIns="43748" rIns="87495" bIns="43748">
            <a:spAutoFit/>
          </a:bodyPr>
          <a:lstStyle/>
          <a:p>
            <a:pPr>
              <a:defRPr/>
            </a:pPr>
            <a:r>
              <a:rPr lang="it-IT" dirty="0">
                <a:latin typeface="Calibri" charset="0"/>
                <a:ea typeface="ＭＳ Ｐゴシック" charset="0"/>
                <a:cs typeface="ＭＳ Ｐゴシック" charset="0"/>
              </a:rPr>
              <a:t> </a:t>
            </a:r>
          </a:p>
          <a:p>
            <a:pPr algn="just">
              <a:defRPr/>
            </a:pPr>
            <a:r>
              <a:rPr lang="it-IT" dirty="0">
                <a:latin typeface="Calibri" charset="0"/>
                <a:ea typeface="ＭＳ Ｐゴシック" charset="0"/>
                <a:cs typeface="ＭＳ Ｐゴシック" charset="0"/>
              </a:rPr>
              <a:t> </a:t>
            </a:r>
          </a:p>
        </p:txBody>
      </p:sp>
      <p:sp>
        <p:nvSpPr>
          <p:cNvPr id="179205" name="Rectangle 5"/>
          <p:cNvSpPr>
            <a:spLocks noChangeArrowheads="1"/>
          </p:cNvSpPr>
          <p:nvPr/>
        </p:nvSpPr>
        <p:spPr bwMode="auto">
          <a:xfrm>
            <a:off x="933450" y="1736725"/>
            <a:ext cx="7277100" cy="330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3800" b="1" u="sng">
                <a:latin typeface="Palatino" pitchFamily="1" charset="0"/>
              </a:rPr>
              <a:t>LEGGE 8 marzo 2017, n.24</a:t>
            </a:r>
          </a:p>
          <a:p>
            <a:pPr algn="ctr" eaLnBrk="1" hangingPunct="1"/>
            <a:endParaRPr lang="it-IT" altLang="it-IT" sz="1900">
              <a:latin typeface="Palatino" pitchFamily="1" charset="0"/>
            </a:endParaRPr>
          </a:p>
          <a:p>
            <a:pPr algn="ctr" eaLnBrk="1" hangingPunct="1"/>
            <a:r>
              <a:rPr lang="it-IT" altLang="it-IT" sz="1900">
                <a:latin typeface="Palatino" pitchFamily="1" charset="0"/>
              </a:rPr>
              <a:t>(G.U. n. 64 del 17 marzo 2017)</a:t>
            </a:r>
          </a:p>
          <a:p>
            <a:pPr algn="ctr" eaLnBrk="1" hangingPunct="1"/>
            <a:endParaRPr lang="it-IT" altLang="it-IT" sz="2700">
              <a:latin typeface="Palatino" pitchFamily="1" charset="0"/>
            </a:endParaRPr>
          </a:p>
          <a:p>
            <a:pPr algn="ctr" eaLnBrk="1" hangingPunct="1"/>
            <a:r>
              <a:rPr lang="it-IT" altLang="it-IT" sz="2700" b="1">
                <a:latin typeface="Palatino" pitchFamily="1" charset="0"/>
              </a:rPr>
              <a:t>Disposizioni in materia di sicurezza delle  cure e della persona assistita, nonché in materia di responsabilità professionale degli esercenti le professione sanitarie.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magine 1" descr="Impressionism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350963"/>
            <a:ext cx="88677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a:spLocks noChangeArrowheads="1"/>
          </p:cNvSpPr>
          <p:nvPr/>
        </p:nvSpPr>
        <p:spPr bwMode="auto">
          <a:xfrm>
            <a:off x="3214688" y="4997450"/>
            <a:ext cx="2973387" cy="89852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b="1" dirty="0">
                <a:solidFill>
                  <a:schemeClr val="lt1"/>
                </a:solidFill>
                <a:latin typeface="+mn-lt"/>
                <a:ea typeface="+mn-ea"/>
              </a:rPr>
              <a:t>LA LEGGE BALDUZZI , CORAGGIOSA MA DEBOLE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a:xfrm>
            <a:off x="692150" y="828675"/>
            <a:ext cx="7918450" cy="5530850"/>
          </a:xfrm>
          <a:prstGeom prst="rect">
            <a:avLst/>
          </a:prstGeom>
          <a:noFill/>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Font typeface="Arial" panose="020B0604020202020204" pitchFamily="34" charset="0"/>
              <a:buNone/>
            </a:pPr>
            <a:r>
              <a:rPr lang="it-IT" altLang="it-IT" sz="2300" b="1">
                <a:solidFill>
                  <a:srgbClr val="FF0000"/>
                </a:solidFill>
              </a:rPr>
              <a:t>TUTELA DEL MEDICO E CONTRASTO </a:t>
            </a:r>
          </a:p>
          <a:p>
            <a:pPr algn="ctr" eaLnBrk="1" hangingPunct="1">
              <a:spcBef>
                <a:spcPct val="20000"/>
              </a:spcBef>
              <a:buFont typeface="Arial" panose="020B0604020202020204" pitchFamily="34" charset="0"/>
              <a:buNone/>
            </a:pPr>
            <a:r>
              <a:rPr lang="it-IT" altLang="it-IT" sz="2300" b="1">
                <a:solidFill>
                  <a:srgbClr val="FF0000"/>
                </a:solidFill>
              </a:rPr>
              <a:t>ALLA MEDICINA DIFENSIVA</a:t>
            </a:r>
          </a:p>
          <a:p>
            <a:pPr algn="just" eaLnBrk="1" hangingPunct="1">
              <a:spcBef>
                <a:spcPct val="20000"/>
              </a:spcBef>
              <a:buFont typeface="Arial" panose="020B0604020202020204" pitchFamily="34" charset="0"/>
              <a:buNone/>
            </a:pPr>
            <a:endParaRPr lang="it-IT" altLang="it-IT" sz="2300" b="1">
              <a:solidFill>
                <a:srgbClr val="FF0000"/>
              </a:solidFill>
            </a:endParaRPr>
          </a:p>
          <a:p>
            <a:pPr algn="just" eaLnBrk="1" hangingPunct="1">
              <a:spcBef>
                <a:spcPct val="20000"/>
              </a:spcBef>
              <a:buFont typeface="Arial" panose="020B0604020202020204" pitchFamily="34" charset="0"/>
              <a:buChar char="•"/>
            </a:pPr>
            <a:r>
              <a:rPr lang="it-IT" altLang="it-IT" sz="2700" b="1"/>
              <a:t>Rivisitazione dei regimi di responsabilità civile e penale;</a:t>
            </a:r>
          </a:p>
          <a:p>
            <a:pPr algn="just" eaLnBrk="1" hangingPunct="1">
              <a:spcBef>
                <a:spcPct val="20000"/>
              </a:spcBef>
              <a:buFont typeface="Arial" panose="020B0604020202020204" pitchFamily="34" charset="0"/>
              <a:buChar char="•"/>
            </a:pPr>
            <a:r>
              <a:rPr lang="it-IT" altLang="it-IT" sz="2700" b="1"/>
              <a:t>Limitazione quantitativa e qualitativa della rivalsa della struttura, anche in ambito privato</a:t>
            </a:r>
          </a:p>
          <a:p>
            <a:pPr algn="just" eaLnBrk="1" hangingPunct="1">
              <a:spcBef>
                <a:spcPct val="20000"/>
              </a:spcBef>
              <a:buFont typeface="Arial" panose="020B0604020202020204" pitchFamily="34" charset="0"/>
              <a:buChar char="•"/>
            </a:pPr>
            <a:r>
              <a:rPr lang="it-IT" altLang="it-IT" sz="2700" b="1"/>
              <a:t>Calmierazione dei parametri risarcitori, importati dalla rc auto.</a:t>
            </a:r>
          </a:p>
          <a:p>
            <a:pPr algn="just" eaLnBrk="1" hangingPunct="1">
              <a:spcBef>
                <a:spcPct val="20000"/>
              </a:spcBef>
              <a:buFont typeface="Arial" panose="020B0604020202020204" pitchFamily="34" charset="0"/>
              <a:buChar char="•"/>
            </a:pPr>
            <a:r>
              <a:rPr lang="it-IT" altLang="it-IT" sz="2700" b="1"/>
              <a:t>Linee guida e responsabilità; linee guida e risarcimento</a:t>
            </a:r>
            <a:r>
              <a:rPr lang="it-IT" altLang="it-IT" sz="2700"/>
              <a:t>. </a:t>
            </a:r>
          </a:p>
          <a:p>
            <a:pPr algn="just" eaLnBrk="1" hangingPunct="1">
              <a:spcBef>
                <a:spcPct val="20000"/>
              </a:spcBef>
              <a:buFont typeface="Arial" panose="020B0604020202020204" pitchFamily="34" charset="0"/>
              <a:buChar char="•"/>
            </a:pPr>
            <a:endParaRPr lang="it-IT" altLang="it-IT" sz="27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a:xfrm>
            <a:off x="762000" y="760413"/>
            <a:ext cx="7916863" cy="5530850"/>
          </a:xfrm>
          <a:prstGeom prst="rect">
            <a:avLst/>
          </a:prstGeom>
          <a:noFill/>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Font typeface="Arial" panose="020B0604020202020204" pitchFamily="34" charset="0"/>
              <a:buNone/>
            </a:pPr>
            <a:endParaRPr lang="it-IT" altLang="it-IT" sz="2300" b="1">
              <a:solidFill>
                <a:srgbClr val="FF0000"/>
              </a:solidFill>
            </a:endParaRPr>
          </a:p>
          <a:p>
            <a:pPr algn="ctr" eaLnBrk="1" hangingPunct="1">
              <a:spcBef>
                <a:spcPct val="20000"/>
              </a:spcBef>
              <a:buFont typeface="Arial" panose="020B0604020202020204" pitchFamily="34" charset="0"/>
              <a:buNone/>
            </a:pPr>
            <a:r>
              <a:rPr lang="it-IT" altLang="it-IT" sz="2300" b="1">
                <a:solidFill>
                  <a:srgbClr val="FF0000"/>
                </a:solidFill>
              </a:rPr>
              <a:t>TUTELA DEL PAZIENTE (e del sistema in generale)</a:t>
            </a:r>
          </a:p>
          <a:p>
            <a:pPr algn="ctr" eaLnBrk="1" hangingPunct="1">
              <a:spcBef>
                <a:spcPct val="20000"/>
              </a:spcBef>
              <a:buFont typeface="Arial" panose="020B0604020202020204" pitchFamily="34" charset="0"/>
              <a:buNone/>
            </a:pPr>
            <a:r>
              <a:rPr lang="it-IT" altLang="it-IT" sz="2300" b="1">
                <a:solidFill>
                  <a:srgbClr val="FF0000"/>
                </a:solidFill>
              </a:rPr>
              <a:t> </a:t>
            </a:r>
          </a:p>
          <a:p>
            <a:pPr algn="just" eaLnBrk="1" hangingPunct="1">
              <a:spcBef>
                <a:spcPct val="20000"/>
              </a:spcBef>
              <a:buFont typeface="Arial" panose="020B0604020202020204" pitchFamily="34" charset="0"/>
              <a:buChar char="•"/>
            </a:pPr>
            <a:r>
              <a:rPr lang="it-IT" altLang="it-IT" sz="2300" b="1"/>
              <a:t>Anticipazione della tutela e </a:t>
            </a:r>
            <a:r>
              <a:rPr lang="it-IT" altLang="it-IT" sz="2300" b="1">
                <a:solidFill>
                  <a:srgbClr val="FF0000"/>
                </a:solidFill>
              </a:rPr>
              <a:t>prevenzione del rischio</a:t>
            </a:r>
            <a:r>
              <a:rPr lang="it-IT" altLang="it-IT" sz="2300" b="1"/>
              <a:t>: dal risarcimento in moneta al rafforzamento della </a:t>
            </a:r>
            <a:r>
              <a:rPr lang="it-IT" altLang="it-IT" sz="2300" b="1">
                <a:solidFill>
                  <a:srgbClr val="000000"/>
                </a:solidFill>
              </a:rPr>
              <a:t>Sicurezza delle cure (parte integrante del diritto alla salute). </a:t>
            </a:r>
          </a:p>
          <a:p>
            <a:pPr algn="just" eaLnBrk="1" hangingPunct="1">
              <a:spcBef>
                <a:spcPct val="20000"/>
              </a:spcBef>
              <a:buFont typeface="Arial" panose="020B0604020202020204" pitchFamily="34" charset="0"/>
              <a:buChar char="•"/>
            </a:pPr>
            <a:r>
              <a:rPr lang="it-IT" altLang="it-IT" sz="2300" b="1">
                <a:solidFill>
                  <a:srgbClr val="000000"/>
                </a:solidFill>
              </a:rPr>
              <a:t>Cultura della trasparenza, del </a:t>
            </a:r>
            <a:r>
              <a:rPr lang="it-IT" altLang="it-IT" sz="2300" b="1" i="1">
                <a:solidFill>
                  <a:srgbClr val="FF0000"/>
                </a:solidFill>
              </a:rPr>
              <a:t>dialogo</a:t>
            </a:r>
            <a:r>
              <a:rPr lang="it-IT" altLang="it-IT" sz="2300" b="1">
                <a:solidFill>
                  <a:srgbClr val="000000"/>
                </a:solidFill>
              </a:rPr>
              <a:t> e della conciliazione (CTP, 702 bis   e mediaconciliazione. Obblighi di comunicazione di cui all’art. 13 nell’interesse anche del medico).</a:t>
            </a:r>
            <a:r>
              <a:rPr lang="it-IT" altLang="it-IT" sz="2300" b="1" i="1">
                <a:solidFill>
                  <a:srgbClr val="FF0000"/>
                </a:solidFill>
              </a:rPr>
              <a:t> Verso una nuova alleanza terapeutica.</a:t>
            </a:r>
          </a:p>
          <a:p>
            <a:pPr algn="just" eaLnBrk="1" hangingPunct="1">
              <a:spcBef>
                <a:spcPct val="20000"/>
              </a:spcBef>
              <a:buFont typeface="Arial" panose="020B0604020202020204" pitchFamily="34" charset="0"/>
              <a:buChar char="•"/>
            </a:pPr>
            <a:r>
              <a:rPr lang="it-IT" altLang="it-IT" sz="2300" b="1">
                <a:solidFill>
                  <a:srgbClr val="000000"/>
                </a:solidFill>
              </a:rPr>
              <a:t>Tasca capiente assicurativa: azione diretta, non opponibilità delle eccezioni, claims made con retroattiva, procedura di offerta stragiudiziale. Fondo di garanzia.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magine 1" descr="Fotolia_44702638_X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2333625"/>
            <a:ext cx="67897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6"/>
          <p:cNvSpPr>
            <a:spLocks noChangeArrowheads="1"/>
          </p:cNvSpPr>
          <p:nvPr/>
        </p:nvSpPr>
        <p:spPr bwMode="auto">
          <a:xfrm>
            <a:off x="1108075" y="1398588"/>
            <a:ext cx="7121525" cy="614362"/>
          </a:xfrm>
          <a:prstGeom prst="rect">
            <a:avLst/>
          </a:prstGeom>
          <a:solidFill>
            <a:srgbClr val="404040"/>
          </a:solidFill>
          <a:ln w="9525">
            <a:solidFill>
              <a:schemeClr val="tx1"/>
            </a:solidFill>
            <a:miter lim="800000"/>
            <a:headEnd/>
            <a:tailEnd/>
          </a:ln>
        </p:spPr>
        <p:txBody>
          <a:bodyPr lIns="87495" tIns="43748" rIns="87495" bIns="43748" anchor="ctr">
            <a:spAutoFit/>
          </a:bodyPr>
          <a:lstStyle>
            <a:lvl1pPr marL="436563" indent="-43656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475"/>
              </a:spcBef>
              <a:spcAft>
                <a:spcPts val="475"/>
              </a:spcAft>
            </a:pPr>
            <a:r>
              <a:rPr lang="it-IT" altLang="it-IT" sz="3400" b="1">
                <a:solidFill>
                  <a:schemeClr val="bg1"/>
                </a:solidFill>
              </a:rPr>
              <a:t>RISCHIO, PREVENZIONE, SICUREZZA</a:t>
            </a:r>
            <a:endParaRPr lang="it-IT" altLang="it-IT" sz="4200">
              <a:solidFill>
                <a:schemeClr val="bg1"/>
              </a:solidFill>
            </a:endParaRPr>
          </a:p>
        </p:txBody>
      </p:sp>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ChangeArrowheads="1"/>
          </p:cNvSpPr>
          <p:nvPr/>
        </p:nvSpPr>
        <p:spPr bwMode="auto">
          <a:xfrm>
            <a:off x="1346200" y="3292475"/>
            <a:ext cx="65246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pPr>
            <a:r>
              <a:rPr lang="it-IT" altLang="it-IT" sz="3100" b="1"/>
              <a:t> </a:t>
            </a:r>
            <a:endParaRPr lang="it-IT" altLang="it-IT" sz="1800">
              <a:latin typeface="Tahoma" panose="020B0604030504040204" pitchFamily="34" charset="0"/>
            </a:endParaRPr>
          </a:p>
          <a:p>
            <a:pPr eaLnBrk="1" hangingPunct="1"/>
            <a:endParaRPr lang="it-IT" altLang="it-IT" sz="1800"/>
          </a:p>
        </p:txBody>
      </p:sp>
      <p:sp>
        <p:nvSpPr>
          <p:cNvPr id="47106" name="Rectangle 10"/>
          <p:cNvSpPr>
            <a:spLocks noChangeArrowheads="1"/>
          </p:cNvSpPr>
          <p:nvPr/>
        </p:nvSpPr>
        <p:spPr bwMode="auto">
          <a:xfrm>
            <a:off x="393700" y="6070600"/>
            <a:ext cx="21526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95" tIns="43748" rIns="87495" bIns="43748"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1800"/>
              <a:t>Avv. Maurizio Hazan</a:t>
            </a:r>
          </a:p>
        </p:txBody>
      </p:sp>
      <p:sp>
        <p:nvSpPr>
          <p:cNvPr id="47107" name="Rettangolo 5"/>
          <p:cNvSpPr>
            <a:spLocks noChangeArrowheads="1"/>
          </p:cNvSpPr>
          <p:nvPr/>
        </p:nvSpPr>
        <p:spPr bwMode="auto">
          <a:xfrm>
            <a:off x="173038" y="792163"/>
            <a:ext cx="8797925"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800" b="1">
                <a:solidFill>
                  <a:srgbClr val="C00000"/>
                </a:solidFill>
              </a:rPr>
              <a:t> Art. 1 </a:t>
            </a:r>
          </a:p>
          <a:p>
            <a:pPr algn="ctr" eaLnBrk="1" hangingPunct="1"/>
            <a:r>
              <a:rPr lang="it-IT" altLang="it-IT" sz="1800" b="1">
                <a:solidFill>
                  <a:srgbClr val="C00000"/>
                </a:solidFill>
              </a:rPr>
              <a:t>         </a:t>
            </a:r>
            <a:r>
              <a:rPr lang="it-IT" altLang="it-IT" sz="1900" b="1">
                <a:solidFill>
                  <a:srgbClr val="C00000"/>
                </a:solidFill>
              </a:rPr>
              <a:t> Sicurezza delle cure in sanità </a:t>
            </a:r>
          </a:p>
          <a:p>
            <a:pPr algn="ctr" eaLnBrk="1" hangingPunct="1"/>
            <a:r>
              <a:rPr lang="it-IT" altLang="it-IT" sz="1800">
                <a:latin typeface="Trebuchet MS" panose="020B0603020202020204" pitchFamily="34" charset="0"/>
              </a:rPr>
              <a:t> </a:t>
            </a:r>
          </a:p>
          <a:p>
            <a:pPr algn="ctr" eaLnBrk="1" hangingPunct="1"/>
            <a:r>
              <a:rPr lang="it-IT" altLang="it-IT" sz="1800">
                <a:latin typeface="Trebuchet MS" panose="020B0603020202020204" pitchFamily="34" charset="0"/>
              </a:rPr>
              <a:t>  1. </a:t>
            </a:r>
            <a:r>
              <a:rPr lang="it-IT" altLang="it-IT" sz="1800" b="1">
                <a:latin typeface="Trebuchet MS" panose="020B0603020202020204" pitchFamily="34" charset="0"/>
              </a:rPr>
              <a:t>La sicurezza delle cure è parte costitutiva  del  diritto  alla</a:t>
            </a:r>
          </a:p>
          <a:p>
            <a:pPr algn="ctr" eaLnBrk="1" hangingPunct="1"/>
            <a:r>
              <a:rPr lang="it-IT" altLang="it-IT" sz="1800" b="1">
                <a:latin typeface="Trebuchet MS" panose="020B0603020202020204" pitchFamily="34" charset="0"/>
              </a:rPr>
              <a:t>salute  ed  è  perseguita  nell'interesse  dell'individuo  e   della</a:t>
            </a:r>
          </a:p>
          <a:p>
            <a:pPr algn="ctr" eaLnBrk="1" hangingPunct="1"/>
            <a:r>
              <a:rPr lang="it-IT" altLang="it-IT" sz="1800" b="1">
                <a:latin typeface="Trebuchet MS" panose="020B0603020202020204" pitchFamily="34" charset="0"/>
              </a:rPr>
              <a:t>collettività. </a:t>
            </a:r>
          </a:p>
          <a:p>
            <a:pPr algn="ctr" eaLnBrk="1" hangingPunct="1"/>
            <a:endParaRPr lang="it-IT" altLang="it-IT" sz="1800">
              <a:latin typeface="Trebuchet MS" panose="020B0603020202020204" pitchFamily="34" charset="0"/>
            </a:endParaRPr>
          </a:p>
          <a:p>
            <a:pPr algn="ctr" eaLnBrk="1" hangingPunct="1"/>
            <a:r>
              <a:rPr lang="it-IT" altLang="it-IT" sz="1800">
                <a:latin typeface="Trebuchet MS" panose="020B0603020202020204" pitchFamily="34" charset="0"/>
              </a:rPr>
              <a:t>  2. La sicurezza delle cure si realizza anche mediante l'insieme  di</a:t>
            </a:r>
          </a:p>
          <a:p>
            <a:pPr algn="ctr" eaLnBrk="1" hangingPunct="1"/>
            <a:r>
              <a:rPr lang="it-IT" altLang="it-IT" sz="1800">
                <a:latin typeface="Trebuchet MS" panose="020B0603020202020204" pitchFamily="34" charset="0"/>
              </a:rPr>
              <a:t>tutte le attività finalizzate alla </a:t>
            </a:r>
            <a:r>
              <a:rPr lang="it-IT" altLang="it-IT" sz="1800" b="1">
                <a:solidFill>
                  <a:srgbClr val="FF0000"/>
                </a:solidFill>
                <a:latin typeface="Trebuchet MS" panose="020B0603020202020204" pitchFamily="34" charset="0"/>
              </a:rPr>
              <a:t>prevenzione e alla  gestione  del</a:t>
            </a:r>
          </a:p>
          <a:p>
            <a:pPr algn="ctr" eaLnBrk="1" hangingPunct="1"/>
            <a:r>
              <a:rPr lang="it-IT" altLang="it-IT" sz="1800" b="1">
                <a:solidFill>
                  <a:srgbClr val="FF0000"/>
                </a:solidFill>
                <a:latin typeface="Trebuchet MS" panose="020B0603020202020204" pitchFamily="34" charset="0"/>
              </a:rPr>
              <a:t>rischio</a:t>
            </a:r>
            <a:r>
              <a:rPr lang="it-IT" altLang="it-IT" sz="1800">
                <a:latin typeface="Trebuchet MS" panose="020B0603020202020204" pitchFamily="34" charset="0"/>
              </a:rPr>
              <a:t> connesso all'erogazione di prestazioni sanitarie </a:t>
            </a:r>
            <a:r>
              <a:rPr lang="it-IT" altLang="it-IT" sz="1800" b="1">
                <a:latin typeface="Trebuchet MS" panose="020B0603020202020204" pitchFamily="34" charset="0"/>
              </a:rPr>
              <a:t>e l'utilizzo</a:t>
            </a:r>
          </a:p>
          <a:p>
            <a:pPr algn="ctr" eaLnBrk="1" hangingPunct="1"/>
            <a:r>
              <a:rPr lang="it-IT" altLang="it-IT" sz="1800" b="1">
                <a:latin typeface="Trebuchet MS" panose="020B0603020202020204" pitchFamily="34" charset="0"/>
              </a:rPr>
              <a:t>appropriato delle risorse strutturali, tecnologiche e organizzative</a:t>
            </a:r>
            <a:r>
              <a:rPr lang="it-IT" altLang="it-IT" sz="1800">
                <a:latin typeface="Trebuchet MS" panose="020B0603020202020204" pitchFamily="34" charset="0"/>
              </a:rPr>
              <a:t>. </a:t>
            </a:r>
          </a:p>
          <a:p>
            <a:pPr algn="ctr" eaLnBrk="1" hangingPunct="1"/>
            <a:endParaRPr lang="it-IT" altLang="it-IT" sz="1800">
              <a:latin typeface="Trebuchet MS" panose="020B0603020202020204" pitchFamily="34" charset="0"/>
            </a:endParaRPr>
          </a:p>
          <a:p>
            <a:pPr algn="ctr" eaLnBrk="1" hangingPunct="1"/>
            <a:r>
              <a:rPr lang="it-IT" altLang="it-IT" sz="1800">
                <a:latin typeface="Trebuchet MS" panose="020B0603020202020204" pitchFamily="34" charset="0"/>
              </a:rPr>
              <a:t>  3. Alle attività di prevenzione del rischio messe  in  atto  dalle</a:t>
            </a:r>
          </a:p>
          <a:p>
            <a:pPr algn="ctr" eaLnBrk="1" hangingPunct="1"/>
            <a:r>
              <a:rPr lang="it-IT" altLang="it-IT" sz="1800">
                <a:latin typeface="Trebuchet MS" panose="020B0603020202020204" pitchFamily="34" charset="0"/>
              </a:rPr>
              <a:t>strutture sanitarie e sociosanitarie, pubbliche e private, </a:t>
            </a:r>
            <a:r>
              <a:rPr lang="it-IT" altLang="it-IT" sz="1800" b="1">
                <a:solidFill>
                  <a:srgbClr val="FF0000"/>
                </a:solidFill>
                <a:latin typeface="Trebuchet MS" panose="020B0603020202020204" pitchFamily="34" charset="0"/>
              </a:rPr>
              <a:t>è  tenuto</a:t>
            </a:r>
          </a:p>
          <a:p>
            <a:pPr algn="ctr" eaLnBrk="1" hangingPunct="1"/>
            <a:r>
              <a:rPr lang="it-IT" altLang="it-IT" sz="1800" b="1">
                <a:solidFill>
                  <a:srgbClr val="FF0000"/>
                </a:solidFill>
                <a:latin typeface="Trebuchet MS" panose="020B0603020202020204" pitchFamily="34" charset="0"/>
              </a:rPr>
              <a:t>a concorrere tutto il personale</a:t>
            </a:r>
            <a:r>
              <a:rPr lang="it-IT" altLang="it-IT" sz="1800">
                <a:latin typeface="Trebuchet MS" panose="020B0603020202020204" pitchFamily="34" charset="0"/>
              </a:rPr>
              <a:t>, compresi i liberi professionisti che</a:t>
            </a:r>
          </a:p>
          <a:p>
            <a:pPr algn="ctr" eaLnBrk="1" hangingPunct="1"/>
            <a:r>
              <a:rPr lang="it-IT" altLang="it-IT" sz="1800">
                <a:latin typeface="Trebuchet MS" panose="020B0603020202020204" pitchFamily="34" charset="0"/>
              </a:rPr>
              <a:t>vi operano  in  regime  di  convenzione  con  il  Servizio  sanitario</a:t>
            </a:r>
          </a:p>
          <a:p>
            <a:pPr algn="ctr" eaLnBrk="1" hangingPunct="1"/>
            <a:r>
              <a:rPr lang="it-IT" altLang="it-IT" sz="1800">
                <a:latin typeface="Trebuchet MS" panose="020B0603020202020204" pitchFamily="34" charset="0"/>
              </a:rPr>
              <a:t>nazionale.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C043B70-AD09-4BEB-8351-6718F8A334A9}" type="slidenum">
              <a:rPr lang="it-IT" altLang="it-IT" sz="1100">
                <a:solidFill>
                  <a:srgbClr val="898989"/>
                </a:solidFill>
              </a:rPr>
              <a:pPr eaLnBrk="1" hangingPunct="1"/>
              <a:t>25</a:t>
            </a:fld>
            <a:endParaRPr lang="it-IT" altLang="it-IT" sz="1100">
              <a:solidFill>
                <a:srgbClr val="898989"/>
              </a:solidFill>
            </a:endParaRPr>
          </a:p>
        </p:txBody>
      </p:sp>
      <p:sp>
        <p:nvSpPr>
          <p:cNvPr id="49154" name="Rettangolo 2"/>
          <p:cNvSpPr>
            <a:spLocks noChangeArrowheads="1"/>
          </p:cNvSpPr>
          <p:nvPr/>
        </p:nvSpPr>
        <p:spPr bwMode="auto">
          <a:xfrm>
            <a:off x="206375" y="144463"/>
            <a:ext cx="8796338"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r>
              <a:rPr lang="it-IT" altLang="it-IT" sz="2300" b="1">
                <a:solidFill>
                  <a:srgbClr val="FF0000"/>
                </a:solidFill>
                <a:latin typeface="Trebuchet MS" panose="020B0603020202020204" pitchFamily="34" charset="0"/>
              </a:rPr>
              <a:t> </a:t>
            </a:r>
          </a:p>
        </p:txBody>
      </p:sp>
      <p:sp>
        <p:nvSpPr>
          <p:cNvPr id="5" name="Rettangolo 4"/>
          <p:cNvSpPr>
            <a:spLocks noChangeArrowheads="1"/>
          </p:cNvSpPr>
          <p:nvPr/>
        </p:nvSpPr>
        <p:spPr bwMode="auto">
          <a:xfrm>
            <a:off x="2198688" y="434975"/>
            <a:ext cx="5957887" cy="14366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FFFFFF"/>
                </a:solidFill>
              </a:rPr>
              <a:t>LA</a:t>
            </a:r>
            <a:r>
              <a:rPr lang="it-IT" altLang="it-IT" sz="2300" b="1">
                <a:solidFill>
                  <a:srgbClr val="FF0000"/>
                </a:solidFill>
              </a:rPr>
              <a:t> NUOVA SANITA’ RESPONSABILE</a:t>
            </a:r>
            <a:r>
              <a:rPr lang="it-IT" altLang="it-IT" sz="2300" b="1">
                <a:solidFill>
                  <a:srgbClr val="FFFFFF"/>
                </a:solidFill>
              </a:rPr>
              <a:t> NON E’ UNA MINOR RESPONSABILITA’: E’ UNA RESPONSABILITA’ DIVERSA</a:t>
            </a:r>
          </a:p>
        </p:txBody>
      </p:sp>
      <p:sp>
        <p:nvSpPr>
          <p:cNvPr id="6" name="Rettangolo 5"/>
          <p:cNvSpPr>
            <a:spLocks noChangeArrowheads="1"/>
          </p:cNvSpPr>
          <p:nvPr/>
        </p:nvSpPr>
        <p:spPr bwMode="auto">
          <a:xfrm>
            <a:off x="352425" y="2117725"/>
            <a:ext cx="5957888" cy="14366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800" b="1">
                <a:solidFill>
                  <a:srgbClr val="0D0D0D"/>
                </a:solidFill>
              </a:rPr>
              <a:t>NON E’ L’AUTOMATICA CONSEGUENZA ACCUSATORIA DI UN INSUCCESSO</a:t>
            </a:r>
          </a:p>
        </p:txBody>
      </p:sp>
      <p:sp>
        <p:nvSpPr>
          <p:cNvPr id="7" name="Rettangolo 6"/>
          <p:cNvSpPr>
            <a:spLocks noChangeArrowheads="1"/>
          </p:cNvSpPr>
          <p:nvPr/>
        </p:nvSpPr>
        <p:spPr bwMode="auto">
          <a:xfrm>
            <a:off x="2636838" y="3279775"/>
            <a:ext cx="5957887" cy="281622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800" b="1">
                <a:solidFill>
                  <a:srgbClr val="0D0D0D"/>
                </a:solidFill>
              </a:rPr>
              <a:t>E’ UNA </a:t>
            </a:r>
            <a:r>
              <a:rPr lang="it-IT" altLang="it-IT" sz="2800" b="1">
                <a:solidFill>
                  <a:schemeClr val="bg1"/>
                </a:solidFill>
              </a:rPr>
              <a:t>RESPONSABILITA’ PREVENTIVA, </a:t>
            </a:r>
            <a:r>
              <a:rPr lang="it-IT" altLang="it-IT" sz="2800" b="1">
                <a:solidFill>
                  <a:srgbClr val="0D0D0D"/>
                </a:solidFill>
              </a:rPr>
              <a:t>NELLA COOPERAZIONE ALLA RICERCA DELLA MIGLIOR  SICUREZZA DELLE CURE E DELLA PIU’ EFFICIENTE GESTIONE DEL RISCHIO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CA9932B-F5BC-4301-BB56-FACC1CDA0627}" type="slidenum">
              <a:rPr lang="it-IT" altLang="it-IT" sz="1100">
                <a:solidFill>
                  <a:srgbClr val="898989"/>
                </a:solidFill>
              </a:rPr>
              <a:pPr eaLnBrk="1" hangingPunct="1"/>
              <a:t>26</a:t>
            </a:fld>
            <a:endParaRPr lang="it-IT" altLang="it-IT" sz="1100">
              <a:solidFill>
                <a:srgbClr val="898989"/>
              </a:solidFill>
            </a:endParaRPr>
          </a:p>
        </p:txBody>
      </p:sp>
      <p:sp>
        <p:nvSpPr>
          <p:cNvPr id="50178" name="Rettangolo 2"/>
          <p:cNvSpPr>
            <a:spLocks noChangeArrowheads="1"/>
          </p:cNvSpPr>
          <p:nvPr/>
        </p:nvSpPr>
        <p:spPr bwMode="auto">
          <a:xfrm>
            <a:off x="206375" y="144463"/>
            <a:ext cx="8796338"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r>
              <a:rPr lang="it-IT" altLang="it-IT" sz="2300" b="1">
                <a:solidFill>
                  <a:srgbClr val="FF0000"/>
                </a:solidFill>
                <a:latin typeface="Trebuchet MS" panose="020B0603020202020204" pitchFamily="34" charset="0"/>
              </a:rPr>
              <a:t> </a:t>
            </a:r>
          </a:p>
        </p:txBody>
      </p:sp>
      <p:sp>
        <p:nvSpPr>
          <p:cNvPr id="7" name="Rettangolo 6"/>
          <p:cNvSpPr>
            <a:spLocks noChangeArrowheads="1"/>
          </p:cNvSpPr>
          <p:nvPr/>
        </p:nvSpPr>
        <p:spPr bwMode="auto">
          <a:xfrm>
            <a:off x="2892425" y="350838"/>
            <a:ext cx="5957888" cy="281622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800" b="1">
                <a:solidFill>
                  <a:srgbClr val="FFFFFF"/>
                </a:solidFill>
              </a:rPr>
              <a:t>RESPONSABILITA’ GESTORIA E PROFILI DI (maggior) COINVOLGIMENTO  INDIVIDUALE DELLE</a:t>
            </a:r>
            <a:r>
              <a:rPr lang="it-IT" altLang="it-IT" sz="2800" b="1">
                <a:solidFill>
                  <a:srgbClr val="17375E"/>
                </a:solidFill>
              </a:rPr>
              <a:t> CARICHE APICALI</a:t>
            </a:r>
          </a:p>
          <a:p>
            <a:pPr algn="ctr" eaLnBrk="1" hangingPunct="1"/>
            <a:r>
              <a:rPr lang="it-IT" altLang="it-IT" sz="2800" b="1">
                <a:solidFill>
                  <a:srgbClr val="FFFFFF"/>
                </a:solidFill>
              </a:rPr>
              <a:t>(sul fronte interno ed esterno</a:t>
            </a:r>
            <a:r>
              <a:rPr lang="is-IS" altLang="it-IT" sz="2800" b="1">
                <a:solidFill>
                  <a:srgbClr val="FFFFFF"/>
                </a:solidFill>
              </a:rPr>
              <a:t>…) </a:t>
            </a:r>
            <a:endParaRPr lang="it-IT" altLang="it-IT" sz="2800" b="1">
              <a:solidFill>
                <a:srgbClr val="FFFFFF"/>
              </a:solidFill>
            </a:endParaRPr>
          </a:p>
        </p:txBody>
      </p:sp>
      <p:sp>
        <p:nvSpPr>
          <p:cNvPr id="8" name="Rettangolo 7"/>
          <p:cNvSpPr>
            <a:spLocks noChangeArrowheads="1"/>
          </p:cNvSpPr>
          <p:nvPr/>
        </p:nvSpPr>
        <p:spPr bwMode="auto">
          <a:xfrm>
            <a:off x="217488" y="3348038"/>
            <a:ext cx="5957887" cy="281622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800" b="1">
                <a:solidFill>
                  <a:srgbClr val="17375E"/>
                </a:solidFill>
              </a:rPr>
              <a:t>PREVENZIONE DEL RISCHIO E L’ALLEANZA TERAPEUTICA ORIZZONTALE:  </a:t>
            </a:r>
            <a:r>
              <a:rPr lang="it-IT" altLang="it-IT" sz="2800" b="1" i="1">
                <a:solidFill>
                  <a:schemeClr val="bg1"/>
                </a:solidFill>
              </a:rPr>
              <a:t>DISSENSO, ASSUNZIONE, AVOCAZIONE</a:t>
            </a:r>
            <a:r>
              <a:rPr lang="it-IT" altLang="it-IT" sz="2800" b="1">
                <a:solidFill>
                  <a:srgbClr val="17375E"/>
                </a:solidFill>
              </a:rPr>
              <a:t> NEL CONCORSO DI PROFESSIONALITA’ DIVERSE SUL MEDESIMO CASO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4E92ADF-04A8-49FF-A166-E904E7CC9270}" type="slidenum">
              <a:rPr lang="it-IT" altLang="it-IT" sz="1100">
                <a:solidFill>
                  <a:srgbClr val="898989"/>
                </a:solidFill>
              </a:rPr>
              <a:pPr eaLnBrk="1" hangingPunct="1"/>
              <a:t>27</a:t>
            </a:fld>
            <a:endParaRPr lang="it-IT" altLang="it-IT" sz="1100">
              <a:solidFill>
                <a:srgbClr val="898989"/>
              </a:solidFill>
            </a:endParaRPr>
          </a:p>
        </p:txBody>
      </p:sp>
      <p:sp>
        <p:nvSpPr>
          <p:cNvPr id="51202" name="Rettangolo 2"/>
          <p:cNvSpPr>
            <a:spLocks noChangeArrowheads="1"/>
          </p:cNvSpPr>
          <p:nvPr/>
        </p:nvSpPr>
        <p:spPr bwMode="auto">
          <a:xfrm>
            <a:off x="673100" y="1649413"/>
            <a:ext cx="785812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1800">
                <a:latin typeface="Trebuchet MS" panose="020B0603020202020204" pitchFamily="34" charset="0"/>
              </a:rPr>
              <a:t> 2. L'Osservatorio acquisisce dai Centri per la gestione del rischio sanitario e la sicurezza del paziente, di cui all'articolo 2, i  dati regionali relativi ai rischi ed eventi avversi  nonché  alle  cause, all'entità, alla frequenza e all'onere finanziario  del  contenzioso e, anche mediante la </a:t>
            </a:r>
            <a:r>
              <a:rPr lang="it-IT" altLang="it-IT" sz="1800" b="1">
                <a:solidFill>
                  <a:srgbClr val="FF0000"/>
                </a:solidFill>
                <a:latin typeface="Trebuchet MS" panose="020B0603020202020204" pitchFamily="34" charset="0"/>
              </a:rPr>
              <a:t>predisposizione</a:t>
            </a:r>
            <a:r>
              <a:rPr lang="it-IT" altLang="it-IT" sz="1800" b="1">
                <a:latin typeface="Trebuchet MS" panose="020B0603020202020204" pitchFamily="34" charset="0"/>
              </a:rPr>
              <a:t>, </a:t>
            </a:r>
            <a:r>
              <a:rPr lang="it-IT" altLang="it-IT" sz="1800">
                <a:latin typeface="Trebuchet MS" panose="020B0603020202020204" pitchFamily="34" charset="0"/>
              </a:rPr>
              <a:t>con l'ausilio  delle  società scientifiche  e   delle   associazioni   tecnico-scientifiche   delle professioni sanitarie di cui all'articolo 5, </a:t>
            </a:r>
            <a:r>
              <a:rPr lang="it-IT" altLang="it-IT" sz="1800">
                <a:solidFill>
                  <a:srgbClr val="FF0000"/>
                </a:solidFill>
                <a:latin typeface="Trebuchet MS" panose="020B0603020202020204" pitchFamily="34" charset="0"/>
              </a:rPr>
              <a:t>di </a:t>
            </a:r>
            <a:r>
              <a:rPr lang="it-IT" altLang="it-IT" sz="1800" b="1">
                <a:solidFill>
                  <a:srgbClr val="FF0000"/>
                </a:solidFill>
                <a:latin typeface="Trebuchet MS" panose="020B0603020202020204" pitchFamily="34" charset="0"/>
              </a:rPr>
              <a:t>linee  di  indirizzo</a:t>
            </a:r>
            <a:r>
              <a:rPr lang="it-IT" altLang="it-IT" sz="1800" b="1">
                <a:latin typeface="Trebuchet MS" panose="020B0603020202020204" pitchFamily="34" charset="0"/>
              </a:rPr>
              <a:t>, individua </a:t>
            </a:r>
            <a:r>
              <a:rPr lang="it-IT" altLang="it-IT" sz="1800" b="1">
                <a:solidFill>
                  <a:srgbClr val="FF0000"/>
                </a:solidFill>
                <a:latin typeface="Trebuchet MS" panose="020B0603020202020204" pitchFamily="34" charset="0"/>
              </a:rPr>
              <a:t>idonee misure per la prevenzione e la gestione del  rischio sanitario e il monitoraggio delle buone  pratiche  per  la  sicurezza delle cure nonché per la formazione e l'aggiornamento del  personale esercente le professioni sanitarie.</a:t>
            </a:r>
          </a:p>
          <a:p>
            <a:pPr algn="just" eaLnBrk="1" hangingPunct="1"/>
            <a:r>
              <a:rPr lang="it-IT" altLang="it-IT" sz="1800">
                <a:latin typeface="Trebuchet MS" panose="020B0603020202020204" pitchFamily="34" charset="0"/>
              </a:rPr>
              <a:t>3. Il Ministro della salute trasmette annualmente alle  Camere  una relazione sull'attività svolta dall'Osservatorio. </a:t>
            </a:r>
          </a:p>
          <a:p>
            <a:pPr algn="just" eaLnBrk="1" hangingPunct="1"/>
            <a:r>
              <a:rPr lang="it-IT" altLang="it-IT" sz="1800">
                <a:latin typeface="Trebuchet MS" panose="020B0603020202020204" pitchFamily="34" charset="0"/>
              </a:rPr>
              <a:t>  4. L'Osservatorio, nell'esercizio delle  sue  funzioni,  si  avvale anche del Sistema informativo per il  monitoraggio  degli  errori  in sanità (SIMES), istituito con decreto del Ministro del lavoro, della salute e delle politiche sociali 11 dicembre 2009,  pubblicato  nella Gazzetta Ufficiale n. 8 del 12 gennaio 2010. </a:t>
            </a:r>
          </a:p>
        </p:txBody>
      </p:sp>
      <p:sp>
        <p:nvSpPr>
          <p:cNvPr id="51203" name="Rettangolo 3"/>
          <p:cNvSpPr>
            <a:spLocks noChangeArrowheads="1"/>
          </p:cNvSpPr>
          <p:nvPr/>
        </p:nvSpPr>
        <p:spPr bwMode="auto">
          <a:xfrm>
            <a:off x="2206625" y="241300"/>
            <a:ext cx="43989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800" b="1">
                <a:solidFill>
                  <a:srgbClr val="C00000"/>
                </a:solidFill>
              </a:rPr>
              <a:t> Art. 3 </a:t>
            </a:r>
          </a:p>
          <a:p>
            <a:pPr algn="ctr" eaLnBrk="1" hangingPunct="1"/>
            <a:r>
              <a:rPr lang="it-IT" altLang="it-IT" sz="1800" b="1">
                <a:solidFill>
                  <a:srgbClr val="C00000"/>
                </a:solidFill>
              </a:rPr>
              <a:t> </a:t>
            </a:r>
          </a:p>
          <a:p>
            <a:pPr algn="ctr" eaLnBrk="1" hangingPunct="1"/>
            <a:r>
              <a:rPr lang="it-IT" altLang="it-IT" sz="1800" b="1">
                <a:solidFill>
                  <a:srgbClr val="C00000"/>
                </a:solidFill>
              </a:rPr>
              <a:t>Osservatorio nazionale delle buone  pratiche  sulla  sicurezza  nella sanità</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asellaDiTesto 4"/>
          <p:cNvSpPr txBox="1">
            <a:spLocks noChangeArrowheads="1"/>
          </p:cNvSpPr>
          <p:nvPr/>
        </p:nvSpPr>
        <p:spPr bwMode="auto">
          <a:xfrm>
            <a:off x="936625" y="481013"/>
            <a:ext cx="7778750" cy="85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it-IT" altLang="it-IT" sz="3100" b="1">
              <a:latin typeface="Cambria" panose="02040503050406030204" pitchFamily="18" charset="0"/>
            </a:endParaRPr>
          </a:p>
          <a:p>
            <a:pPr algn="ctr" eaLnBrk="1" hangingPunct="1"/>
            <a:r>
              <a:rPr lang="it-IT" altLang="it-IT" sz="3100" b="1">
                <a:latin typeface="Cambria" panose="02040503050406030204" pitchFamily="18" charset="0"/>
              </a:rPr>
              <a:t>LA TRAIETTORIA SEGUITA DALLA RIFORMA:</a:t>
            </a:r>
          </a:p>
          <a:p>
            <a:pPr algn="ctr" eaLnBrk="1" hangingPunct="1"/>
            <a:r>
              <a:rPr lang="it-IT" altLang="it-IT" sz="3100" b="1">
                <a:latin typeface="Cambria" panose="02040503050406030204" pitchFamily="18" charset="0"/>
              </a:rPr>
              <a:t>Dal modello di </a:t>
            </a:r>
            <a:r>
              <a:rPr lang="it-IT" altLang="it-IT" sz="3100" b="1" i="1">
                <a:latin typeface="Cambria" panose="02040503050406030204" pitchFamily="18" charset="0"/>
              </a:rPr>
              <a:t>Reason</a:t>
            </a:r>
            <a:r>
              <a:rPr lang="it-IT" altLang="it-IT" sz="3100" b="1">
                <a:latin typeface="Cambria" panose="02040503050406030204" pitchFamily="18" charset="0"/>
              </a:rPr>
              <a:t> alla teoria del rischio di impresa.</a:t>
            </a:r>
          </a:p>
          <a:p>
            <a:pPr algn="ctr" eaLnBrk="1" hangingPunct="1"/>
            <a:endParaRPr lang="it-IT" altLang="it-IT" sz="3100" b="1">
              <a:latin typeface="Cambria" panose="02040503050406030204" pitchFamily="18" charset="0"/>
            </a:endParaRPr>
          </a:p>
          <a:p>
            <a:pPr algn="ctr" eaLnBrk="1" hangingPunct="1"/>
            <a:r>
              <a:rPr lang="it-IT" altLang="it-IT" sz="3100" b="1" u="sng">
                <a:solidFill>
                  <a:srgbClr val="FF0000"/>
                </a:solidFill>
                <a:latin typeface="Cambria" panose="02040503050406030204" pitchFamily="18" charset="0"/>
              </a:rPr>
              <a:t>La canalizzazione della responsabilità sul soggetto che deve gestire il proprio rischio “imprenditoriale”</a:t>
            </a:r>
          </a:p>
          <a:p>
            <a:pPr algn="ctr" eaLnBrk="1" hangingPunct="1"/>
            <a:r>
              <a:rPr lang="it-IT" altLang="it-IT" sz="3100" b="1">
                <a:solidFill>
                  <a:srgbClr val="FF0000"/>
                </a:solidFill>
              </a:rPr>
              <a:t>La Responsabilità di posizione</a:t>
            </a:r>
          </a:p>
          <a:p>
            <a:pPr algn="ctr" eaLnBrk="1" hangingPunct="1"/>
            <a:r>
              <a:rPr lang="it-IT" altLang="it-IT" sz="2700"/>
              <a:t>(oggettiva o per colpa presunta – </a:t>
            </a:r>
            <a:r>
              <a:rPr lang="it-IT" altLang="it-IT" sz="2700" b="1" i="1"/>
              <a:t>Ubi commoda ibi incommoda</a:t>
            </a:r>
            <a:r>
              <a:rPr lang="it-IT" altLang="it-IT" sz="2700"/>
              <a:t>)</a:t>
            </a:r>
          </a:p>
          <a:p>
            <a:pPr algn="ctr" eaLnBrk="1" hangingPunct="1"/>
            <a:endParaRPr lang="it-IT" altLang="it-IT" sz="3100" b="1" u="sng">
              <a:solidFill>
                <a:srgbClr val="FF0000"/>
              </a:solidFill>
              <a:latin typeface="Cambria" panose="02040503050406030204" pitchFamily="18" charset="0"/>
            </a:endParaRPr>
          </a:p>
          <a:p>
            <a:pPr algn="ctr" eaLnBrk="1" hangingPunct="1"/>
            <a:endParaRPr lang="it-IT" altLang="it-IT" sz="3100" b="1">
              <a:latin typeface="Cambria" panose="02040503050406030204" pitchFamily="18" charset="0"/>
            </a:endParaRPr>
          </a:p>
          <a:p>
            <a:pPr algn="ctr" eaLnBrk="1" hangingPunct="1"/>
            <a:endParaRPr lang="it-IT" altLang="it-IT" sz="3100" b="1">
              <a:latin typeface="Cambria" panose="02040503050406030204" pitchFamily="18" charset="0"/>
            </a:endParaRPr>
          </a:p>
          <a:p>
            <a:pPr algn="ctr" eaLnBrk="1" hangingPunct="1"/>
            <a:endParaRPr lang="it-IT" altLang="it-IT" sz="3100" b="1">
              <a:latin typeface="Cambria" panose="02040503050406030204" pitchFamily="18" charset="0"/>
            </a:endParaRPr>
          </a:p>
          <a:p>
            <a:pPr algn="ctr" eaLnBrk="1" hangingPunct="1"/>
            <a:r>
              <a:rPr lang="it-IT" altLang="it-IT" sz="3100" b="1">
                <a:latin typeface="Cambria" panose="02040503050406030204" pitchFamily="18" charset="0"/>
              </a:rPr>
              <a:t/>
            </a:r>
            <a:br>
              <a:rPr lang="it-IT" altLang="it-IT" sz="3100" b="1">
                <a:latin typeface="Cambria" panose="02040503050406030204" pitchFamily="18" charset="0"/>
              </a:rPr>
            </a:br>
            <a:endParaRPr lang="it-IT" altLang="it-IT" sz="3100" b="1" i="1" u="sng">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1841500" y="611188"/>
            <a:ext cx="7119938" cy="5527675"/>
          </a:xfrm>
          <a:prstGeom prst="rect">
            <a:avLst/>
          </a:prstGeom>
          <a:solidFill>
            <a:srgbClr val="9BBB59"/>
          </a:solidFill>
          <a:ln w="9525">
            <a:solidFill>
              <a:schemeClr val="tx1"/>
            </a:solidFill>
            <a:miter lim="800000"/>
            <a:headEnd/>
            <a:tailEnd/>
          </a:ln>
        </p:spPr>
        <p:txBody>
          <a:bodyPr lIns="87495" tIns="43748" rIns="87495" bIns="43748" anchor="ctr">
            <a:spAutoFit/>
          </a:bodyPr>
          <a:lstStyle>
            <a:lvl1pPr marL="436563" indent="-43656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475"/>
              </a:spcBef>
              <a:spcAft>
                <a:spcPts val="475"/>
              </a:spcAft>
            </a:pPr>
            <a:r>
              <a:rPr lang="it-IT" altLang="it-IT" sz="3400" b="1" i="1">
                <a:latin typeface="Cambria" panose="02040503050406030204" pitchFamily="18" charset="0"/>
              </a:rPr>
              <a:t>Più genericamente, questa è La regola di base:</a:t>
            </a:r>
          </a:p>
          <a:p>
            <a:pPr algn="just" eaLnBrk="1" hangingPunct="1"/>
            <a:r>
              <a:rPr lang="it-IT" altLang="it-IT" sz="3400"/>
              <a:t>Il potere di governo del proprio rischio  giustifica l’applicazione della responsabilità contrattuale (tanto per la struttura quanto per il medico); </a:t>
            </a:r>
            <a:r>
              <a:rPr lang="it-IT" altLang="it-IT" sz="3400" b="1"/>
              <a:t>responsabilità contrattuale alla quale è correlato – normalmente – l’obbligo di assicurarsi in proprio, a tutela del (proprio)  paziente.</a:t>
            </a:r>
            <a:r>
              <a:rPr lang="it-IT" altLang="it-IT" sz="4200"/>
              <a:t> </a:t>
            </a:r>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C365981-520B-4869-A5E4-4F804C6F7B74}" type="slidenum">
              <a:rPr lang="it-IT" altLang="it-IT" sz="1200">
                <a:solidFill>
                  <a:srgbClr val="898989"/>
                </a:solidFill>
              </a:rPr>
              <a:pPr eaLnBrk="1" hangingPunct="1"/>
              <a:t>3</a:t>
            </a:fld>
            <a:endParaRPr lang="it-IT" altLang="it-IT" sz="1200">
              <a:solidFill>
                <a:srgbClr val="898989"/>
              </a:solidFill>
            </a:endParaRPr>
          </a:p>
        </p:txBody>
      </p:sp>
      <p:pic>
        <p:nvPicPr>
          <p:cNvPr id="18434" name="Immagine 2" descr="PENDOL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1273175"/>
            <a:ext cx="58150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3"/>
          <p:cNvSpPr>
            <a:spLocks noChangeArrowheads="1"/>
          </p:cNvSpPr>
          <p:nvPr/>
        </p:nvSpPr>
        <p:spPr bwMode="auto">
          <a:xfrm>
            <a:off x="1354138" y="4662488"/>
            <a:ext cx="6462712" cy="14351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700" b="1">
                <a:solidFill>
                  <a:srgbClr val="FFFFFF"/>
                </a:solidFill>
              </a:rPr>
              <a:t>Ci si era spinti troppo in là……..</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55C9785-9EEB-4287-B055-9C58548DDCA4}" type="slidenum">
              <a:rPr lang="it-IT" altLang="it-IT" sz="1100">
                <a:solidFill>
                  <a:srgbClr val="898989"/>
                </a:solidFill>
              </a:rPr>
              <a:pPr eaLnBrk="1" hangingPunct="1"/>
              <a:t>30</a:t>
            </a:fld>
            <a:endParaRPr lang="it-IT" altLang="it-IT" sz="1100">
              <a:solidFill>
                <a:srgbClr val="898989"/>
              </a:solidFill>
            </a:endParaRPr>
          </a:p>
        </p:txBody>
      </p:sp>
      <p:sp>
        <p:nvSpPr>
          <p:cNvPr id="23555" name="Rettangolo 2"/>
          <p:cNvSpPr>
            <a:spLocks noChangeArrowheads="1"/>
          </p:cNvSpPr>
          <p:nvPr/>
        </p:nvSpPr>
        <p:spPr bwMode="auto">
          <a:xfrm>
            <a:off x="206375" y="144463"/>
            <a:ext cx="8796338" cy="640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latin typeface="Trebuchet MS" panose="020B0603020202020204" pitchFamily="34" charset="0"/>
              </a:rPr>
              <a:t> </a:t>
            </a:r>
          </a:p>
          <a:p>
            <a:pPr algn="ctr" eaLnBrk="1" hangingPunct="1"/>
            <a:endParaRPr lang="it-IT" altLang="it-IT" sz="2300" b="1">
              <a:solidFill>
                <a:srgbClr val="C00000"/>
              </a:solidFill>
              <a:latin typeface="Trebuchet MS" panose="020B0603020202020204" pitchFamily="34" charset="0"/>
            </a:endParaRPr>
          </a:p>
          <a:p>
            <a:pPr algn="ctr" eaLnBrk="1" hangingPunct="1"/>
            <a:r>
              <a:rPr lang="it-IT" altLang="it-IT" sz="2300" b="1">
                <a:solidFill>
                  <a:srgbClr val="C00000"/>
                </a:solidFill>
                <a:latin typeface="Trebuchet MS" panose="020B0603020202020204" pitchFamily="34" charset="0"/>
              </a:rPr>
              <a:t>Art. 7 </a:t>
            </a:r>
          </a:p>
          <a:p>
            <a:pPr algn="ctr" eaLnBrk="1" hangingPunct="1"/>
            <a:r>
              <a:rPr lang="it-IT" altLang="it-IT" sz="2300" b="1">
                <a:solidFill>
                  <a:srgbClr val="C00000"/>
                </a:solidFill>
                <a:latin typeface="Trebuchet MS" panose="020B0603020202020204" pitchFamily="34" charset="0"/>
              </a:rPr>
              <a:t> Responsabilità  civile   della   struttura   e   dell'esercente   la</a:t>
            </a:r>
          </a:p>
          <a:p>
            <a:pPr algn="ctr" eaLnBrk="1" hangingPunct="1"/>
            <a:r>
              <a:rPr lang="it-IT" altLang="it-IT" sz="2300" b="1">
                <a:solidFill>
                  <a:srgbClr val="C00000"/>
                </a:solidFill>
                <a:latin typeface="Trebuchet MS" panose="020B0603020202020204" pitchFamily="34" charset="0"/>
              </a:rPr>
              <a:t>                        professione sanitaria </a:t>
            </a:r>
          </a:p>
          <a:p>
            <a:pPr algn="just" eaLnBrk="1" hangingPunct="1"/>
            <a:r>
              <a:rPr lang="it-IT" altLang="it-IT" sz="2300">
                <a:latin typeface="Trebuchet MS" panose="020B0603020202020204" pitchFamily="34" charset="0"/>
              </a:rPr>
              <a:t> </a:t>
            </a:r>
          </a:p>
          <a:p>
            <a:pPr algn="just" eaLnBrk="1" hangingPunct="1"/>
            <a:endParaRPr lang="it-IT" altLang="it-IT" sz="2300">
              <a:latin typeface="Trebuchet MS" panose="020B0603020202020204" pitchFamily="34" charset="0"/>
            </a:endParaRPr>
          </a:p>
          <a:p>
            <a:pPr algn="just" eaLnBrk="1" hangingPunct="1">
              <a:buFontTx/>
              <a:buAutoNum type="arabicPeriod"/>
            </a:pPr>
            <a:r>
              <a:rPr lang="it-IT" altLang="it-IT" sz="2300">
                <a:latin typeface="Trebuchet MS" panose="020B0603020202020204" pitchFamily="34" charset="0"/>
              </a:rPr>
              <a:t>La struttura sanitaria o sociosanitaria pubblica o privata  che, nell'adempimento della propria obbligazione, </a:t>
            </a:r>
            <a:r>
              <a:rPr lang="it-IT" altLang="it-IT" sz="2300" b="1" u="sng">
                <a:solidFill>
                  <a:srgbClr val="FF0000"/>
                </a:solidFill>
                <a:latin typeface="Trebuchet MS" panose="020B0603020202020204" pitchFamily="34" charset="0"/>
              </a:rPr>
              <a:t>si avvalga dell'opera di esercenti la professione </a:t>
            </a:r>
            <a:r>
              <a:rPr lang="it-IT" altLang="it-IT" sz="2300" b="1" u="sng">
                <a:latin typeface="Trebuchet MS" panose="020B0603020202020204" pitchFamily="34" charset="0"/>
              </a:rPr>
              <a:t>sanitaria</a:t>
            </a:r>
            <a:r>
              <a:rPr lang="it-IT" altLang="it-IT" sz="2300" b="1" u="sng">
                <a:solidFill>
                  <a:srgbClr val="FF0000"/>
                </a:solidFill>
                <a:latin typeface="Trebuchet MS" panose="020B0603020202020204" pitchFamily="34" charset="0"/>
              </a:rPr>
              <a:t>, </a:t>
            </a:r>
            <a:r>
              <a:rPr lang="it-IT" altLang="it-IT" sz="2300">
                <a:latin typeface="Trebuchet MS" panose="020B0603020202020204" pitchFamily="34" charset="0"/>
              </a:rPr>
              <a:t>anche se scelti  dal  paziente  e ancorchè non dipendenti della struttura stessa, risponde,  ai  sensi degli articoli 1218 e 1228 del codice  civile,  delle  loro  condotte </a:t>
            </a:r>
            <a:r>
              <a:rPr lang="it-IT" altLang="it-IT" sz="2300" b="1">
                <a:solidFill>
                  <a:srgbClr val="FF0000"/>
                </a:solidFill>
                <a:latin typeface="Trebuchet MS" panose="020B0603020202020204" pitchFamily="34" charset="0"/>
              </a:rPr>
              <a:t>dolose o colpose</a:t>
            </a:r>
            <a:r>
              <a:rPr lang="it-IT" altLang="it-IT" sz="2300">
                <a:latin typeface="Trebuchet MS" panose="020B0603020202020204" pitchFamily="34" charset="0"/>
              </a:rPr>
              <a:t>. </a:t>
            </a:r>
          </a:p>
          <a:p>
            <a:pPr algn="just" eaLnBrk="1" hangingPunct="1"/>
            <a:endParaRPr lang="it-IT" altLang="it-IT" sz="2300">
              <a:latin typeface="Trebuchet MS" panose="020B0603020202020204" pitchFamily="34" charset="0"/>
            </a:endParaRPr>
          </a:p>
          <a:p>
            <a:pPr eaLnBrk="1" hangingPunct="1"/>
            <a:r>
              <a:rPr lang="is-IS" altLang="it-IT" sz="2300" b="1" i="1">
                <a:latin typeface="Trebuchet MS" panose="020B0603020202020204" pitchFamily="34" charset="0"/>
              </a:rPr>
              <a:t>…...nb: da leggersi anche in sincrono con l’art. 1 e con l’obbligo di osservare le linee di indirizzo e le </a:t>
            </a:r>
            <a:r>
              <a:rPr lang="it-IT" altLang="it-IT" sz="2300" b="1" i="1">
                <a:latin typeface="Trebuchet MS" panose="020B0603020202020204" pitchFamily="34" charset="0"/>
              </a:rPr>
              <a:t>idonee misure per la prevenzione e la gestione del  rischio sanitario (art. 3)</a:t>
            </a:r>
          </a:p>
          <a:p>
            <a:pPr algn="ctr" eaLnBrk="1" hangingPunct="1"/>
            <a:r>
              <a:rPr lang="it-IT" altLang="it-IT" sz="2300" b="1" i="1">
                <a:latin typeface="Trebuchet MS" panose="020B0603020202020204" pitchFamily="34" charset="0"/>
              </a:rPr>
              <a:t>CONTRATTO DI SPEDALITA’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4347046-4150-4BF6-876A-BE771071CD20}" type="slidenum">
              <a:rPr lang="it-IT" altLang="it-IT" sz="1100">
                <a:solidFill>
                  <a:srgbClr val="898989"/>
                </a:solidFill>
              </a:rPr>
              <a:pPr eaLnBrk="1" hangingPunct="1"/>
              <a:t>31</a:t>
            </a:fld>
            <a:endParaRPr lang="it-IT" altLang="it-IT" sz="1100">
              <a:solidFill>
                <a:srgbClr val="898989"/>
              </a:solidFill>
            </a:endParaRPr>
          </a:p>
        </p:txBody>
      </p:sp>
      <p:sp>
        <p:nvSpPr>
          <p:cNvPr id="56322" name="Rettangolo 2"/>
          <p:cNvSpPr>
            <a:spLocks noChangeArrowheads="1"/>
          </p:cNvSpPr>
          <p:nvPr/>
        </p:nvSpPr>
        <p:spPr bwMode="auto">
          <a:xfrm>
            <a:off x="173038" y="376238"/>
            <a:ext cx="8797925"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500" b="1">
                <a:latin typeface="Trebuchet MS" panose="020B0603020202020204" pitchFamily="34" charset="0"/>
              </a:rPr>
              <a:t> </a:t>
            </a:r>
            <a:r>
              <a:rPr lang="it-IT" altLang="it-IT" sz="1500" b="1">
                <a:solidFill>
                  <a:srgbClr val="C00000"/>
                </a:solidFill>
                <a:latin typeface="Trebuchet MS" panose="020B0603020202020204" pitchFamily="34" charset="0"/>
              </a:rPr>
              <a:t>Art. 7 </a:t>
            </a:r>
          </a:p>
          <a:p>
            <a:pPr algn="ctr" eaLnBrk="1" hangingPunct="1"/>
            <a:r>
              <a:rPr lang="it-IT" altLang="it-IT" sz="1500" b="1">
                <a:solidFill>
                  <a:srgbClr val="C00000"/>
                </a:solidFill>
                <a:latin typeface="Trebuchet MS" panose="020B0603020202020204" pitchFamily="34" charset="0"/>
              </a:rPr>
              <a:t> </a:t>
            </a:r>
          </a:p>
          <a:p>
            <a:pPr algn="ctr" eaLnBrk="1" hangingPunct="1"/>
            <a:r>
              <a:rPr lang="it-IT" altLang="it-IT" sz="1500" b="1">
                <a:solidFill>
                  <a:srgbClr val="C00000"/>
                </a:solidFill>
                <a:latin typeface="Trebuchet MS" panose="020B0603020202020204" pitchFamily="34" charset="0"/>
              </a:rPr>
              <a:t>Responsabilità  civile   della   struttura   e   dell'esercente   la</a:t>
            </a:r>
          </a:p>
          <a:p>
            <a:pPr algn="ctr" eaLnBrk="1" hangingPunct="1"/>
            <a:r>
              <a:rPr lang="it-IT" altLang="it-IT" sz="1500" b="1">
                <a:solidFill>
                  <a:srgbClr val="C00000"/>
                </a:solidFill>
                <a:latin typeface="Trebuchet MS" panose="020B0603020202020204" pitchFamily="34" charset="0"/>
              </a:rPr>
              <a:t>                        professione sanitaria </a:t>
            </a:r>
          </a:p>
          <a:p>
            <a:pPr algn="just" eaLnBrk="1" hangingPunct="1"/>
            <a:endParaRPr lang="it-IT" altLang="it-IT" sz="2300">
              <a:latin typeface="Trebuchet MS" panose="020B0603020202020204" pitchFamily="34" charset="0"/>
            </a:endParaRPr>
          </a:p>
          <a:p>
            <a:pPr algn="just" eaLnBrk="1" hangingPunct="1"/>
            <a:r>
              <a:rPr lang="it-IT" altLang="it-IT" sz="2300">
                <a:latin typeface="Trebuchet MS" panose="020B0603020202020204" pitchFamily="34" charset="0"/>
              </a:rPr>
              <a:t>2. La disposizione  di  cui  al  comma  1  si  applica  anche  alle prestazioni  sanitarie  svolte  in  regime  di   libera   professione </a:t>
            </a:r>
            <a:r>
              <a:rPr lang="it-IT" altLang="it-IT" sz="2300" b="1">
                <a:solidFill>
                  <a:srgbClr val="FF0000"/>
                </a:solidFill>
                <a:latin typeface="Trebuchet MS" panose="020B0603020202020204" pitchFamily="34" charset="0"/>
              </a:rPr>
              <a:t>intramuraria</a:t>
            </a:r>
            <a:r>
              <a:rPr lang="it-IT" altLang="it-IT" sz="2300">
                <a:latin typeface="Trebuchet MS" panose="020B0603020202020204" pitchFamily="34" charset="0"/>
              </a:rPr>
              <a:t> ovvero nell'ambito di attività di sperimentazione e  di ricerca clinica ovvero in  </a:t>
            </a:r>
            <a:r>
              <a:rPr lang="it-IT" altLang="it-IT" sz="2300" b="1">
                <a:solidFill>
                  <a:srgbClr val="FF0000"/>
                </a:solidFill>
                <a:latin typeface="Trebuchet MS" panose="020B0603020202020204" pitchFamily="34" charset="0"/>
              </a:rPr>
              <a:t>regime  di  convenzione  </a:t>
            </a:r>
            <a:r>
              <a:rPr lang="it-IT" altLang="it-IT" sz="2300">
                <a:latin typeface="Trebuchet MS" panose="020B0603020202020204" pitchFamily="34" charset="0"/>
              </a:rPr>
              <a:t>con  il  Servizio sanitario nazionale nonché attraverso la telemedicina. </a:t>
            </a:r>
          </a:p>
          <a:p>
            <a:pPr algn="just" eaLnBrk="1" hangingPunct="1"/>
            <a:endParaRPr lang="it-IT" altLang="it-IT" sz="2300">
              <a:latin typeface="Trebuchet MS" panose="020B0603020202020204" pitchFamily="34" charset="0"/>
            </a:endParaRPr>
          </a:p>
          <a:p>
            <a:pPr algn="just" eaLnBrk="1" hangingPunct="1"/>
            <a:r>
              <a:rPr lang="it-IT" altLang="it-IT" sz="2300">
                <a:latin typeface="Trebuchet MS" panose="020B0603020202020204" pitchFamily="34" charset="0"/>
              </a:rPr>
              <a:t>  3. L'esercente la professione sanitaria di  cui  ai  commi  1  e  2 </a:t>
            </a:r>
            <a:r>
              <a:rPr lang="it-IT" altLang="it-IT" sz="3100" b="1" u="sng">
                <a:latin typeface="Trebuchet MS" panose="020B0603020202020204" pitchFamily="34" charset="0"/>
              </a:rPr>
              <a:t>risponde del proprio operato ai sensi dell'articolo 2043  </a:t>
            </a:r>
            <a:r>
              <a:rPr lang="it-IT" altLang="it-IT" sz="2300">
                <a:latin typeface="Trebuchet MS" panose="020B0603020202020204" pitchFamily="34" charset="0"/>
              </a:rPr>
              <a:t>del  codice civile,  </a:t>
            </a:r>
            <a:r>
              <a:rPr lang="it-IT" altLang="it-IT" sz="2700" b="1" u="sng">
                <a:solidFill>
                  <a:srgbClr val="FF0000"/>
                </a:solidFill>
                <a:latin typeface="Trebuchet MS" panose="020B0603020202020204" pitchFamily="34" charset="0"/>
              </a:rPr>
              <a:t>salvo  che  abbia  agito  nell'adempimento  di  obbligazione contrattuale   assunta   con   il   paziente.</a:t>
            </a:r>
            <a:r>
              <a:rPr lang="it-IT" altLang="it-IT" sz="2700" u="sng">
                <a:solidFill>
                  <a:srgbClr val="FF0000"/>
                </a:solidFill>
                <a:latin typeface="Trebuchet MS" panose="020B0603020202020204" pitchFamily="34" charset="0"/>
              </a:rPr>
              <a:t> </a:t>
            </a:r>
          </a:p>
          <a:p>
            <a:pPr algn="just" eaLnBrk="1" hangingPunct="1"/>
            <a:r>
              <a:rPr lang="it-IT" altLang="it-IT" sz="2700">
                <a:solidFill>
                  <a:srgbClr val="FF0000"/>
                </a:solidFill>
                <a:latin typeface="Trebuchet MS" panose="020B0603020202020204" pitchFamily="34" charset="0"/>
              </a:rPr>
              <a:t>						 		</a:t>
            </a:r>
            <a:r>
              <a:rPr lang="it-IT" altLang="it-IT" sz="2700" b="1" i="1">
                <a:solidFill>
                  <a:srgbClr val="FF0000"/>
                </a:solidFill>
                <a:latin typeface="Trebuchet MS" panose="020B0603020202020204" pitchFamily="34" charset="0"/>
              </a:rPr>
              <a:t>segue</a:t>
            </a:r>
            <a:r>
              <a:rPr lang="it-IT" altLang="it-IT" sz="2700" b="1">
                <a:solidFill>
                  <a:srgbClr val="FF0000"/>
                </a:solidFill>
                <a:latin typeface="Trebuchet MS" panose="020B0603020202020204" pitchFamily="34" charset="0"/>
              </a:rPr>
              <a:t> </a:t>
            </a:r>
            <a:r>
              <a:rPr lang="it-IT" altLang="it-IT" sz="2700">
                <a:solidFill>
                  <a:srgbClr val="FF0000"/>
                </a:solidFill>
                <a:latin typeface="Trebuchet MS" panose="020B0603020202020204"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5100D26-3EF0-4A48-9F80-A764E16BC9B9}" type="slidenum">
              <a:rPr lang="it-IT" altLang="it-IT" sz="1100">
                <a:solidFill>
                  <a:srgbClr val="898989"/>
                </a:solidFill>
              </a:rPr>
              <a:pPr eaLnBrk="1" hangingPunct="1"/>
              <a:t>32</a:t>
            </a:fld>
            <a:endParaRPr lang="it-IT" altLang="it-IT" sz="1100">
              <a:solidFill>
                <a:srgbClr val="898989"/>
              </a:solidFill>
            </a:endParaRPr>
          </a:p>
        </p:txBody>
      </p:sp>
      <p:sp>
        <p:nvSpPr>
          <p:cNvPr id="57346" name="Rettangolo 2"/>
          <p:cNvSpPr>
            <a:spLocks noChangeArrowheads="1"/>
          </p:cNvSpPr>
          <p:nvPr/>
        </p:nvSpPr>
        <p:spPr bwMode="auto">
          <a:xfrm>
            <a:off x="173038" y="376238"/>
            <a:ext cx="8797925"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3600" b="1">
                <a:latin typeface="Trebuchet MS" panose="020B0603020202020204" pitchFamily="34" charset="0"/>
              </a:rPr>
              <a:t> </a:t>
            </a:r>
            <a:r>
              <a:rPr lang="it-IT" altLang="it-IT" sz="3200" b="1">
                <a:solidFill>
                  <a:srgbClr val="C00000"/>
                </a:solidFill>
                <a:latin typeface="Trebuchet MS" panose="020B0603020202020204" pitchFamily="34" charset="0"/>
              </a:rPr>
              <a:t>I TENTATIVI DI RIPRISTINO DELLO</a:t>
            </a:r>
          </a:p>
          <a:p>
            <a:pPr algn="ctr" eaLnBrk="1" hangingPunct="1"/>
            <a:r>
              <a:rPr lang="it-IT" altLang="it-IT" sz="3200" b="1">
                <a:solidFill>
                  <a:srgbClr val="C00000"/>
                </a:solidFill>
                <a:latin typeface="Trebuchet MS" panose="020B0603020202020204" pitchFamily="34" charset="0"/>
              </a:rPr>
              <a:t> STATUS QUO ANTE</a:t>
            </a:r>
          </a:p>
          <a:p>
            <a:pPr algn="just" eaLnBrk="1" hangingPunct="1"/>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r>
              <a:rPr lang="it-IT" altLang="it-IT" sz="2300">
                <a:latin typeface="Trebuchet MS" panose="020B0603020202020204" pitchFamily="34" charset="0"/>
              </a:rPr>
              <a:t>  3. L'esercente la professione sanitaria di  cui  ai  commi  1  e  2 </a:t>
            </a:r>
            <a:r>
              <a:rPr lang="it-IT" altLang="it-IT" sz="3100" b="1" u="sng">
                <a:latin typeface="Trebuchet MS" panose="020B0603020202020204" pitchFamily="34" charset="0"/>
              </a:rPr>
              <a:t>risponde del proprio operato ai sensi dell'articolo 2043  </a:t>
            </a:r>
            <a:r>
              <a:rPr lang="it-IT" altLang="it-IT" sz="2300">
                <a:latin typeface="Trebuchet MS" panose="020B0603020202020204" pitchFamily="34" charset="0"/>
              </a:rPr>
              <a:t>del  codice civile</a:t>
            </a:r>
            <a:r>
              <a:rPr lang="it-IT" altLang="it-IT" sz="2300" i="1">
                <a:latin typeface="Trebuchet MS" panose="020B0603020202020204" pitchFamily="34" charset="0"/>
              </a:rPr>
              <a:t>, </a:t>
            </a:r>
            <a:r>
              <a:rPr lang="it-IT" altLang="it-IT" sz="3600" i="1">
                <a:latin typeface="Trebuchet MS" panose="020B0603020202020204" pitchFamily="34" charset="0"/>
              </a:rPr>
              <a:t> </a:t>
            </a:r>
            <a:r>
              <a:rPr lang="it-IT" altLang="it-IT" sz="3600" b="1" i="1" u="sng">
                <a:solidFill>
                  <a:srgbClr val="FF0000"/>
                </a:solidFill>
                <a:latin typeface="Trebuchet MS" panose="020B0603020202020204" pitchFamily="34" charset="0"/>
              </a:rPr>
              <a:t>salvo  che  abbia  agito  nell'adempimento  di  obbligazione contrattuale   assunta   con   il   paziente.</a:t>
            </a:r>
            <a:r>
              <a:rPr lang="it-IT" altLang="it-IT" sz="3600" i="1" u="sng">
                <a:solidFill>
                  <a:srgbClr val="FF0000"/>
                </a:solidFill>
                <a:latin typeface="Trebuchet MS" panose="020B0603020202020204" pitchFamily="34" charset="0"/>
              </a:rPr>
              <a:t> </a:t>
            </a:r>
          </a:p>
          <a:p>
            <a:pPr algn="just" eaLnBrk="1" hangingPunct="1"/>
            <a:r>
              <a:rPr lang="it-IT" altLang="it-IT" sz="3600">
                <a:solidFill>
                  <a:srgbClr val="FF0000"/>
                </a:solidFill>
                <a:latin typeface="Trebuchet MS" panose="020B0603020202020204" pitchFamily="34" charset="0"/>
              </a:rPr>
              <a:t>						 		</a:t>
            </a:r>
            <a:r>
              <a:rPr lang="it-IT" altLang="it-IT" sz="3600" b="1" i="1">
                <a:solidFill>
                  <a:srgbClr val="FF0000"/>
                </a:solidFill>
                <a:latin typeface="Trebuchet MS" panose="020B0603020202020204" pitchFamily="34" charset="0"/>
              </a:rPr>
              <a:t>segue</a:t>
            </a:r>
            <a:r>
              <a:rPr lang="it-IT" altLang="it-IT" sz="3600" b="1">
                <a:solidFill>
                  <a:srgbClr val="FF0000"/>
                </a:solidFill>
                <a:latin typeface="Trebuchet MS" panose="020B0603020202020204" pitchFamily="34" charset="0"/>
              </a:rPr>
              <a:t> </a:t>
            </a:r>
            <a:r>
              <a:rPr lang="it-IT" altLang="it-IT" sz="3600">
                <a:solidFill>
                  <a:srgbClr val="FF0000"/>
                </a:solidFill>
                <a:latin typeface="Trebuchet MS" panose="020B0603020202020204" pitchFamily="34"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C91EF46-DD89-4195-845A-DF518F01FE99}" type="slidenum">
              <a:rPr lang="it-IT" altLang="it-IT" sz="1100">
                <a:solidFill>
                  <a:srgbClr val="898989"/>
                </a:solidFill>
              </a:rPr>
              <a:pPr eaLnBrk="1" hangingPunct="1"/>
              <a:t>33</a:t>
            </a:fld>
            <a:endParaRPr lang="it-IT" altLang="it-IT" sz="1100">
              <a:solidFill>
                <a:srgbClr val="898989"/>
              </a:solidFill>
            </a:endParaRPr>
          </a:p>
        </p:txBody>
      </p:sp>
      <p:sp>
        <p:nvSpPr>
          <p:cNvPr id="58370" name="Rettangolo 2"/>
          <p:cNvSpPr>
            <a:spLocks noChangeArrowheads="1"/>
          </p:cNvSpPr>
          <p:nvPr/>
        </p:nvSpPr>
        <p:spPr bwMode="auto">
          <a:xfrm>
            <a:off x="173038" y="376238"/>
            <a:ext cx="8797925"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3600" b="1">
                <a:latin typeface="Trebuchet MS" panose="020B0603020202020204" pitchFamily="34" charset="0"/>
              </a:rPr>
              <a:t> </a:t>
            </a:r>
            <a:r>
              <a:rPr lang="it-IT" altLang="it-IT" sz="3200" b="1">
                <a:solidFill>
                  <a:srgbClr val="C00000"/>
                </a:solidFill>
                <a:latin typeface="Trebuchet MS" panose="020B0603020202020204" pitchFamily="34" charset="0"/>
              </a:rPr>
              <a:t>I TENTATIVI DI RIPRISTINO DELLO</a:t>
            </a:r>
          </a:p>
          <a:p>
            <a:pPr algn="ctr" eaLnBrk="1" hangingPunct="1"/>
            <a:r>
              <a:rPr lang="it-IT" altLang="it-IT" sz="3200" b="1">
                <a:solidFill>
                  <a:srgbClr val="C00000"/>
                </a:solidFill>
                <a:latin typeface="Trebuchet MS" panose="020B0603020202020204" pitchFamily="34" charset="0"/>
              </a:rPr>
              <a:t> STATUS QUO ANTE</a:t>
            </a:r>
          </a:p>
          <a:p>
            <a:pPr algn="just" eaLnBrk="1" hangingPunct="1"/>
            <a:endParaRPr lang="it-IT" altLang="it-IT" sz="2300">
              <a:latin typeface="Trebuchet MS" panose="020B0603020202020204" pitchFamily="34" charset="0"/>
            </a:endParaRPr>
          </a:p>
          <a:p>
            <a:pPr algn="ctr" eaLnBrk="1" hangingPunct="1"/>
            <a:r>
              <a:rPr lang="it-IT" altLang="it-IT" sz="2300" b="1">
                <a:latin typeface="Trebuchet MS" panose="020B0603020202020204" pitchFamily="34" charset="0"/>
              </a:rPr>
              <a:t>In particolare la posizione dell’esercente intramurario e del medico di base.</a:t>
            </a:r>
          </a:p>
          <a:p>
            <a:pPr algn="just" eaLnBrk="1" hangingPunct="1"/>
            <a:r>
              <a:rPr lang="it-IT" altLang="it-IT" sz="2300">
                <a:latin typeface="Trebuchet MS" panose="020B0603020202020204" pitchFamily="34" charset="0"/>
              </a:rPr>
              <a:t>Nessun dubbio sul fronte della responsabilità </a:t>
            </a:r>
            <a:r>
              <a:rPr lang="it-IT" altLang="it-IT" sz="2300" b="1">
                <a:latin typeface="Trebuchet MS" panose="020B0603020202020204" pitchFamily="34" charset="0"/>
              </a:rPr>
              <a:t>interna</a:t>
            </a:r>
            <a:r>
              <a:rPr lang="is-IS" altLang="it-IT" sz="2300">
                <a:latin typeface="Trebuchet MS" panose="020B0603020202020204" pitchFamily="34" charset="0"/>
              </a:rPr>
              <a:t>….</a:t>
            </a:r>
            <a:r>
              <a:rPr lang="it-IT" altLang="it-IT" sz="2300">
                <a:latin typeface="Trebuchet MS" panose="020B0603020202020204" pitchFamily="34" charset="0"/>
              </a:rPr>
              <a:t> La struttura </a:t>
            </a:r>
            <a:r>
              <a:rPr lang="it-IT" altLang="it-IT" sz="2300" b="1">
                <a:latin typeface="Trebuchet MS" panose="020B0603020202020204" pitchFamily="34" charset="0"/>
              </a:rPr>
              <a:t>risponde ex art. 1218 c.c. </a:t>
            </a:r>
            <a:endParaRPr lang="it-IT" altLang="it-IT" sz="2300">
              <a:latin typeface="Trebuchet MS" panose="020B0603020202020204" pitchFamily="34" charset="0"/>
            </a:endParaRPr>
          </a:p>
          <a:p>
            <a:pPr algn="just" eaLnBrk="1" hangingPunct="1"/>
            <a:endParaRPr lang="it-IT" altLang="it-IT" sz="2300">
              <a:latin typeface="Trebuchet MS" panose="020B0603020202020204" pitchFamily="34" charset="0"/>
            </a:endParaRPr>
          </a:p>
          <a:p>
            <a:pPr algn="just" eaLnBrk="1" hangingPunct="1"/>
            <a:r>
              <a:rPr lang="it-IT" altLang="it-IT" sz="2300" b="1" i="1">
                <a:solidFill>
                  <a:srgbClr val="FF0000"/>
                </a:solidFill>
                <a:latin typeface="Trebuchet MS" panose="020B0603020202020204" pitchFamily="34" charset="0"/>
              </a:rPr>
              <a:t>MA SUL FRONTE DELLA RESPONSABILITA’ ESTERNA?</a:t>
            </a:r>
            <a:r>
              <a:rPr lang="it-IT" altLang="it-IT" sz="2300">
                <a:latin typeface="Trebuchet MS" panose="020B0603020202020204" pitchFamily="34" charset="0"/>
              </a:rPr>
              <a:t> la particolare qualificazione della loro attività, dai contorni libero professionali, sembrerebbe evocare una responsabilità contrattuale, per aver loro </a:t>
            </a:r>
            <a:r>
              <a:rPr lang="it-IT" altLang="it-IT" sz="2800" b="1" i="1" u="sng">
                <a:solidFill>
                  <a:srgbClr val="FF0000"/>
                </a:solidFill>
                <a:latin typeface="Trebuchet MS" panose="020B0603020202020204" pitchFamily="34" charset="0"/>
              </a:rPr>
              <a:t> agito  nell'adempimento  di  obbligazione contrattuale   assunta   con   il   paziente.</a:t>
            </a:r>
            <a:r>
              <a:rPr lang="it-IT" altLang="it-IT" sz="2800" i="1" u="sng">
                <a:solidFill>
                  <a:srgbClr val="FF0000"/>
                </a:solidFill>
                <a:latin typeface="Trebuchet MS" panose="020B0603020202020204" pitchFamily="34" charset="0"/>
              </a:rPr>
              <a:t> </a:t>
            </a:r>
          </a:p>
          <a:p>
            <a:pPr algn="just" eaLnBrk="1" hangingPunct="1"/>
            <a:r>
              <a:rPr lang="it-IT" altLang="it-IT" sz="2800">
                <a:solidFill>
                  <a:srgbClr val="FF0000"/>
                </a:solidFill>
                <a:latin typeface="Trebuchet MS" panose="020B0603020202020204" pitchFamily="34" charset="0"/>
              </a:rPr>
              <a:t>						 		</a:t>
            </a:r>
            <a:r>
              <a:rPr lang="it-IT" altLang="it-IT" sz="2800" b="1" i="1">
                <a:solidFill>
                  <a:srgbClr val="FF0000"/>
                </a:solidFill>
                <a:latin typeface="Trebuchet MS" panose="020B0603020202020204" pitchFamily="34" charset="0"/>
              </a:rPr>
              <a:t>segue</a:t>
            </a:r>
            <a:r>
              <a:rPr lang="it-IT" altLang="it-IT" sz="2800" b="1">
                <a:solidFill>
                  <a:srgbClr val="FF0000"/>
                </a:solidFill>
                <a:latin typeface="Trebuchet MS" panose="020B0603020202020204" pitchFamily="34" charset="0"/>
              </a:rPr>
              <a:t> </a:t>
            </a:r>
            <a:r>
              <a:rPr lang="it-IT" altLang="it-IT" sz="2800">
                <a:solidFill>
                  <a:srgbClr val="FF0000"/>
                </a:solidFill>
                <a:latin typeface="Trebuchet MS" panose="020B0603020202020204"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olo 1"/>
          <p:cNvSpPr>
            <a:spLocks noGrp="1"/>
          </p:cNvSpPr>
          <p:nvPr>
            <p:ph type="ctrTitle"/>
          </p:nvPr>
        </p:nvSpPr>
        <p:spPr>
          <a:xfrm>
            <a:off x="1201738" y="1331913"/>
            <a:ext cx="7061200" cy="4984750"/>
          </a:xfrm>
        </p:spPr>
        <p:txBody>
          <a:bodyPr/>
          <a:lstStyle/>
          <a:p>
            <a:pPr algn="just"/>
            <a:r>
              <a:rPr lang="it-IT" altLang="it-IT" sz="2000" smtClean="0"/>
              <a:t>In giurisprudenza Trib. Torino 3816/2003 ha rilevato che &lt;&lt;il paziente che opti a proprie spese e con i conseguenti benefici per il conseguimento di prestazioni in intramoenia non è soggetto estraneo alla sfera del SSN, ma fruitore del medesimo in un regime alternativo rispetto a quello ordinario&gt;&gt;, osservando altresì che </a:t>
            </a:r>
            <a:r>
              <a:rPr lang="it-IT" altLang="it-IT" sz="2000" b="1" u="sng" smtClean="0"/>
              <a:t>&lt;il contraente diretto non è il medico ma l’”ospedale” che infatti provvede alla fatturazione&gt;&gt;.</a:t>
            </a:r>
            <a:br>
              <a:rPr lang="it-IT" altLang="it-IT" sz="2000" b="1" u="sng" smtClean="0"/>
            </a:br>
            <a:r>
              <a:rPr lang="it-IT" altLang="it-IT" sz="2000" b="1" u="sng" smtClean="0"/>
              <a:t> </a:t>
            </a:r>
            <a:br>
              <a:rPr lang="it-IT" altLang="it-IT" sz="2000" b="1" u="sng" smtClean="0"/>
            </a:br>
            <a:r>
              <a:rPr lang="it-IT" altLang="it-IT" sz="2000" smtClean="0"/>
              <a:t>Medico </a:t>
            </a:r>
            <a:r>
              <a:rPr lang="it-IT" altLang="it-IT" sz="2000" b="1" smtClean="0"/>
              <a:t>in intra moenia ha optato per regime esclusivo (non può fare libera professione al di fuori dell’intra moenia</a:t>
            </a:r>
            <a:r>
              <a:rPr lang="it-IT" altLang="it-IT" sz="2000" smtClean="0"/>
              <a:t>). Se fosse vero che medico in intra moenia risponde per 1218 </a:t>
            </a:r>
            <a:r>
              <a:rPr lang="it-IT" altLang="it-IT" sz="2000" b="1" smtClean="0"/>
              <a:t>perché ha agito nell’adempimento di obbligazione contrattuale , la prima parte della norma (che è la regola: "risponde ai sensi dell’art. 2043", mentre l’inciso “salvo che “ è l’eccezione..</a:t>
            </a:r>
            <a:r>
              <a:rPr lang="it-IT" altLang="it-IT" sz="2000" smtClean="0"/>
              <a:t>)  ) resterebbe lettera morta, non opererebbe mai.</a:t>
            </a:r>
            <a:br>
              <a:rPr lang="it-IT" altLang="it-IT" sz="2000" smtClean="0"/>
            </a:br>
            <a:r>
              <a:rPr lang="it-IT" altLang="it-IT" sz="1600" smtClean="0"/>
              <a:t> </a:t>
            </a:r>
            <a:br>
              <a:rPr lang="it-IT" altLang="it-IT" sz="1600" smtClean="0"/>
            </a:br>
            <a:r>
              <a:rPr lang="it-IT" altLang="it-IT" sz="1600" smtClean="0"/>
              <a:t>. </a:t>
            </a:r>
            <a:r>
              <a:rPr lang="it-IT" altLang="it-IT" sz="1600" b="1" smtClean="0"/>
              <a:t> </a:t>
            </a:r>
          </a:p>
        </p:txBody>
      </p:sp>
      <p:sp>
        <p:nvSpPr>
          <p:cNvPr id="3" name="Rettangolo 2"/>
          <p:cNvSpPr>
            <a:spLocks noChangeArrowheads="1"/>
          </p:cNvSpPr>
          <p:nvPr/>
        </p:nvSpPr>
        <p:spPr bwMode="auto">
          <a:xfrm>
            <a:off x="2103438" y="485775"/>
            <a:ext cx="5308600" cy="6032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800" b="1">
                <a:solidFill>
                  <a:srgbClr val="FFFFFF"/>
                </a:solidFill>
              </a:rPr>
              <a:t>LA LIBERA PROFESSIONE INTRAMURARIA………..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olo 1"/>
          <p:cNvSpPr>
            <a:spLocks noGrp="1"/>
          </p:cNvSpPr>
          <p:nvPr>
            <p:ph type="ctrTitle"/>
          </p:nvPr>
        </p:nvSpPr>
        <p:spPr>
          <a:xfrm>
            <a:off x="541338" y="1331913"/>
            <a:ext cx="7721600" cy="4984750"/>
          </a:xfrm>
        </p:spPr>
        <p:txBody>
          <a:bodyPr/>
          <a:lstStyle/>
          <a:p>
            <a:pPr algn="just"/>
            <a:r>
              <a:rPr lang="it-IT" altLang="it-IT" sz="1800" b="1" smtClean="0"/>
              <a:t>Cass. 6243/2015</a:t>
            </a:r>
            <a:br>
              <a:rPr lang="it-IT" altLang="it-IT" sz="1800" b="1" smtClean="0"/>
            </a:br>
            <a:r>
              <a:rPr lang="it-IT" altLang="it-IT" sz="1800" smtClean="0"/>
              <a:t> </a:t>
            </a:r>
            <a:br>
              <a:rPr lang="it-IT" altLang="it-IT" sz="1800" smtClean="0"/>
            </a:br>
            <a:r>
              <a:rPr lang="it-IT" altLang="it-IT" sz="1800" smtClean="0"/>
              <a:t>&lt;&lt;3.8. - Nella fattispecie (diversamente, quindi, da altre ipotesi in cui il servizio pubblico venga devoluto a privati, come accade per le concessioni di pubblico servizio, là dove il rapporto che si instaura - al di là della fonte che lo possa regolare - è direttamente con il concessionario</a:t>
            </a:r>
            <a:r>
              <a:rPr lang="is-IS" altLang="it-IT" sz="1800" smtClean="0"/>
              <a:t>…...</a:t>
            </a:r>
            <a:r>
              <a:rPr lang="it-IT" altLang="it-IT" sz="1800" smtClean="0"/>
              <a:t>), </a:t>
            </a:r>
            <a:r>
              <a:rPr lang="it-IT" altLang="it-IT" sz="1800" b="1" smtClean="0"/>
              <a:t>l'obbligo di erogare la prestazione curativa dell'assistenza medico-generica sussiste esclusivamente in capo alla USL ed essa è resa avvalendosi del medico con essa ASL convenzionato,</a:t>
            </a:r>
            <a:r>
              <a:rPr lang="it-IT" altLang="it-IT" sz="1800" smtClean="0"/>
              <a:t> che assume rilievo in guisa di elemento modale dell'adempimento di detta prestazione di durata, </a:t>
            </a:r>
            <a:r>
              <a:rPr lang="it-IT" altLang="it-IT" sz="1800" b="1" smtClean="0">
                <a:solidFill>
                  <a:srgbClr val="FF0000"/>
                </a:solidFill>
              </a:rPr>
              <a:t>senza che tale fenomeno possa essere intaccato dalla "scelta" dell'utente, la quale, oltre ad essere effettuata a monte nei confronti del debitore ASL (senza giuridico coinvolgimento del medico prescelto), è ristretta "nei limiti oggettivi dell'organizzazione dei servizi sanitari" e, dunque, esercitabile nell'ambito del "personale" del S.S.N. che la stessa ASL ha previamente selezionato, mediante l'accesso al convenzionamento.</a:t>
            </a:r>
            <a:br>
              <a:rPr lang="it-IT" altLang="it-IT" sz="1800" b="1" smtClean="0">
                <a:solidFill>
                  <a:srgbClr val="FF0000"/>
                </a:solidFill>
              </a:rPr>
            </a:br>
            <a:r>
              <a:rPr lang="it-IT" altLang="it-IT" sz="1800" smtClean="0"/>
              <a:t>E’, dunque, una scelta che si realizza all'interno dell'organizzazione del servizio sanitario predisposto dalla ASL, del quale il medico convenzionato è parte integrante, e, quindi, come tale, cade sempre su un "ausiliario" della stessa ASL.</a:t>
            </a:r>
            <a:br>
              <a:rPr lang="it-IT" altLang="it-IT" sz="1800" smtClean="0"/>
            </a:br>
            <a:r>
              <a:rPr lang="it-IT" altLang="it-IT" sz="1200" smtClean="0"/>
              <a:t> </a:t>
            </a:r>
            <a:br>
              <a:rPr lang="it-IT" altLang="it-IT" sz="1200" smtClean="0"/>
            </a:br>
            <a:r>
              <a:rPr lang="it-IT" altLang="it-IT" sz="1200" smtClean="0"/>
              <a:t>. </a:t>
            </a:r>
            <a:r>
              <a:rPr lang="it-IT" altLang="it-IT" sz="1200" b="1" smtClean="0"/>
              <a:t> </a:t>
            </a:r>
          </a:p>
        </p:txBody>
      </p:sp>
      <p:sp>
        <p:nvSpPr>
          <p:cNvPr id="3" name="Rettangolo 2"/>
          <p:cNvSpPr>
            <a:spLocks noChangeArrowheads="1"/>
          </p:cNvSpPr>
          <p:nvPr/>
        </p:nvSpPr>
        <p:spPr bwMode="auto">
          <a:xfrm>
            <a:off x="2103438" y="485775"/>
            <a:ext cx="5308600" cy="6032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800" b="1">
                <a:solidFill>
                  <a:srgbClr val="FFFFFF"/>
                </a:solidFill>
              </a:rPr>
              <a:t>IL MEDICO DI BASE………..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olo 1"/>
          <p:cNvSpPr>
            <a:spLocks noGrp="1"/>
          </p:cNvSpPr>
          <p:nvPr>
            <p:ph type="ctrTitle"/>
          </p:nvPr>
        </p:nvSpPr>
        <p:spPr>
          <a:xfrm>
            <a:off x="541338" y="1331913"/>
            <a:ext cx="7721600" cy="4984750"/>
          </a:xfrm>
        </p:spPr>
        <p:txBody>
          <a:bodyPr/>
          <a:lstStyle/>
          <a:p>
            <a:pPr algn="just"/>
            <a:r>
              <a:rPr lang="it-IT" altLang="it-IT" sz="3200" b="1" smtClean="0"/>
              <a:t>Cass. 6243/2015</a:t>
            </a:r>
            <a:br>
              <a:rPr lang="it-IT" altLang="it-IT" sz="3200" b="1" smtClean="0"/>
            </a:br>
            <a:r>
              <a:rPr lang="it-IT" altLang="it-IT" sz="3200" smtClean="0"/>
              <a:t> </a:t>
            </a:r>
            <a:br>
              <a:rPr lang="it-IT" altLang="it-IT" sz="3200" smtClean="0"/>
            </a:br>
            <a:r>
              <a:rPr lang="it-IT" altLang="it-IT" sz="3200" smtClean="0"/>
              <a:t>Il medico di base risponde per </a:t>
            </a:r>
            <a:r>
              <a:rPr lang="it-IT" altLang="it-IT" sz="3200" b="1" i="1" smtClean="0">
                <a:solidFill>
                  <a:srgbClr val="FF0000"/>
                </a:solidFill>
              </a:rPr>
              <a:t>contatto sociale</a:t>
            </a:r>
            <a:r>
              <a:rPr lang="it-IT" altLang="it-IT" sz="3200" i="1" smtClean="0"/>
              <a:t> </a:t>
            </a:r>
            <a:r>
              <a:rPr lang="it-IT" altLang="it-IT" sz="3200" smtClean="0"/>
              <a:t>(perché la scelta è fatta a monte nei confronti della ASL e non dello stesso sanitario…).. dunque non c’è un contratto  tra medico di base e paziente</a:t>
            </a:r>
            <a:r>
              <a:rPr lang="is-IS" altLang="it-IT" sz="3200" smtClean="0"/>
              <a:t>…</a:t>
            </a:r>
            <a:br>
              <a:rPr lang="is-IS" altLang="it-IT" sz="3200" smtClean="0"/>
            </a:br>
            <a:r>
              <a:rPr lang="is-IS" altLang="it-IT" sz="3200" smtClean="0"/>
              <a:t/>
            </a:r>
            <a:br>
              <a:rPr lang="is-IS" altLang="it-IT" sz="3200" smtClean="0"/>
            </a:br>
            <a:r>
              <a:rPr lang="is-IS" altLang="it-IT" sz="3200" smtClean="0"/>
              <a:t>MA LA LEGGE GELLI SUPERA LA TEORIA DEL CONTATTO SOCIALE....</a:t>
            </a:r>
            <a:r>
              <a:rPr lang="it-IT" altLang="it-IT" sz="3200" smtClean="0"/>
              <a:t/>
            </a:r>
            <a:br>
              <a:rPr lang="it-IT" altLang="it-IT" sz="3200" smtClean="0"/>
            </a:br>
            <a:r>
              <a:rPr lang="it-IT" altLang="it-IT" sz="1200" smtClean="0"/>
              <a:t> </a:t>
            </a:r>
            <a:br>
              <a:rPr lang="it-IT" altLang="it-IT" sz="1200" smtClean="0"/>
            </a:br>
            <a:r>
              <a:rPr lang="it-IT" altLang="it-IT" sz="1200" smtClean="0"/>
              <a:t>. </a:t>
            </a:r>
            <a:r>
              <a:rPr lang="it-IT" altLang="it-IT" sz="1200" b="1" smtClean="0"/>
              <a:t> </a:t>
            </a:r>
          </a:p>
        </p:txBody>
      </p:sp>
      <p:sp>
        <p:nvSpPr>
          <p:cNvPr id="3" name="Rettangolo 2"/>
          <p:cNvSpPr>
            <a:spLocks noChangeArrowheads="1"/>
          </p:cNvSpPr>
          <p:nvPr/>
        </p:nvSpPr>
        <p:spPr bwMode="auto">
          <a:xfrm>
            <a:off x="2103438" y="485775"/>
            <a:ext cx="5308600" cy="6032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800" b="1">
                <a:solidFill>
                  <a:srgbClr val="FFFFFF"/>
                </a:solidFill>
              </a:rPr>
              <a:t>IL MEDICO DI BASE………..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1"/>
          <p:cNvSpPr>
            <a:spLocks noGrp="1"/>
          </p:cNvSpPr>
          <p:nvPr>
            <p:ph type="title"/>
          </p:nvPr>
        </p:nvSpPr>
        <p:spPr>
          <a:xfrm>
            <a:off x="623888" y="714375"/>
            <a:ext cx="8099425" cy="1414463"/>
          </a:xfrm>
        </p:spPr>
        <p:txBody>
          <a:bodyPr/>
          <a:lstStyle/>
          <a:p>
            <a:r>
              <a:rPr lang="it-IT" altLang="it-IT" b="1" smtClean="0"/>
              <a:t>Una deresponsabilizzazione</a:t>
            </a:r>
            <a:br>
              <a:rPr lang="it-IT" altLang="it-IT" b="1" smtClean="0"/>
            </a:br>
            <a:r>
              <a:rPr lang="it-IT" altLang="it-IT" b="1" smtClean="0"/>
              <a:t> non integrale</a:t>
            </a:r>
          </a:p>
        </p:txBody>
      </p:sp>
      <p:sp>
        <p:nvSpPr>
          <p:cNvPr id="3" name="Segnaposto contenuto 2"/>
          <p:cNvSpPr>
            <a:spLocks noGrp="1"/>
          </p:cNvSpPr>
          <p:nvPr>
            <p:ph sz="quarter" idx="1"/>
          </p:nvPr>
        </p:nvSpPr>
        <p:spPr>
          <a:xfrm>
            <a:off x="612775" y="2282825"/>
            <a:ext cx="7918450" cy="3668713"/>
          </a:xfrm>
        </p:spPr>
        <p:txBody>
          <a:bodyPr>
            <a:normAutofit/>
          </a:bodyPr>
          <a:lstStyle/>
          <a:p>
            <a:pPr algn="just">
              <a:lnSpc>
                <a:spcPct val="80000"/>
              </a:lnSpc>
            </a:pPr>
            <a:r>
              <a:rPr lang="it-IT" altLang="it-IT" sz="2000" smtClean="0"/>
              <a:t>Il </a:t>
            </a:r>
            <a:r>
              <a:rPr lang="it-IT" altLang="it-IT" sz="2000" b="1" smtClean="0"/>
              <a:t>DOPPIO REGIME</a:t>
            </a:r>
            <a:r>
              <a:rPr lang="it-IT" altLang="it-IT" sz="2000" smtClean="0"/>
              <a:t> APPLICABILE AL MEDICO STRUTTURATO, A SECONDA DELLA DIVERSA INIZIATIVA DEL PAZIENTE DANNEGGIATO.</a:t>
            </a:r>
          </a:p>
          <a:p>
            <a:pPr algn="just">
              <a:lnSpc>
                <a:spcPct val="80000"/>
              </a:lnSpc>
            </a:pPr>
            <a:endParaRPr lang="it-IT" altLang="it-IT" sz="2000" smtClean="0"/>
          </a:p>
          <a:p>
            <a:pPr algn="just">
              <a:lnSpc>
                <a:spcPct val="80000"/>
              </a:lnSpc>
            </a:pPr>
            <a:r>
              <a:rPr lang="it-IT" altLang="it-IT" sz="2000" smtClean="0"/>
              <a:t>SE IL PAZIENTE AGISCE VERSO LA STRUTTURA IL MEDICO RISPONDE </a:t>
            </a:r>
            <a:r>
              <a:rPr lang="it-IT" altLang="it-IT" sz="2000" b="1" smtClean="0"/>
              <a:t>SOLO IN VIA DI RIVALSA</a:t>
            </a:r>
            <a:r>
              <a:rPr lang="it-IT" altLang="it-IT" sz="2000" smtClean="0"/>
              <a:t>,  EX ART. 9 (CON I LIMITI SOGGETTIVI ED OGGETTIVI IVI PREVISTI E FERMO l’OBBLIGO ASSICURATIVO)</a:t>
            </a:r>
          </a:p>
          <a:p>
            <a:pPr algn="just">
              <a:lnSpc>
                <a:spcPct val="80000"/>
              </a:lnSpc>
            </a:pPr>
            <a:endParaRPr lang="it-IT" altLang="it-IT" sz="2000" smtClean="0"/>
          </a:p>
          <a:p>
            <a:pPr algn="just">
              <a:lnSpc>
                <a:spcPct val="80000"/>
              </a:lnSpc>
            </a:pPr>
            <a:r>
              <a:rPr lang="it-IT" altLang="it-IT" sz="2000" smtClean="0"/>
              <a:t>SE IL PAZIENTE AGISSE VERSO IL SOLO MEDICO DIPENDENTE (O VERSO ENTRAMBI) QUESTI</a:t>
            </a:r>
            <a:r>
              <a:rPr lang="it-IT" altLang="it-IT" sz="2000" b="1" smtClean="0"/>
              <a:t> POTREBBE RISPONDERE SENZA LIMITI</a:t>
            </a:r>
            <a:r>
              <a:rPr lang="it-IT" altLang="it-IT" sz="2000" smtClean="0"/>
              <a:t> (SIA PUR A TITOLO EXTRACONTRATTUALE) E SENZA ESSERE OBBLIGATO AD ASSICURARSI.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olo 1"/>
          <p:cNvSpPr>
            <a:spLocks noGrp="1"/>
          </p:cNvSpPr>
          <p:nvPr>
            <p:ph type="ctrTitle"/>
          </p:nvPr>
        </p:nvSpPr>
        <p:spPr>
          <a:xfrm>
            <a:off x="1182688" y="1373188"/>
            <a:ext cx="7478712" cy="4378325"/>
          </a:xfrm>
        </p:spPr>
        <p:txBody>
          <a:bodyPr/>
          <a:lstStyle/>
          <a:p>
            <a:pPr algn="just"/>
            <a:r>
              <a:rPr lang="it-IT" altLang="it-IT" sz="2700" smtClean="0"/>
              <a:t>Ed invero il paziente che abbia subito un danno cagionato da un “medico strutturato” potrà disporre, d’ora in avanti, di una triplice possibilità di azione:</a:t>
            </a:r>
            <a:br>
              <a:rPr lang="it-IT" altLang="it-IT" sz="2700" smtClean="0"/>
            </a:br>
            <a:r>
              <a:rPr lang="it-IT" altLang="it-IT" sz="2700" smtClean="0"/>
              <a:t/>
            </a:r>
            <a:br>
              <a:rPr lang="it-IT" altLang="it-IT" sz="2700" smtClean="0"/>
            </a:br>
            <a:r>
              <a:rPr lang="it-IT" altLang="it-IT" sz="2700" smtClean="0"/>
              <a:t>1) verso la sola struttura, </a:t>
            </a:r>
            <a:r>
              <a:rPr lang="it-IT" altLang="it-IT" sz="2700" i="1" smtClean="0"/>
              <a:t>ex</a:t>
            </a:r>
            <a:r>
              <a:rPr lang="it-IT" altLang="it-IT" sz="2700" smtClean="0"/>
              <a:t> art. 1218 e 1228 c.c., avvantaggiandosi del regime contrattuale agevolato;</a:t>
            </a:r>
            <a:br>
              <a:rPr lang="it-IT" altLang="it-IT" sz="2700" smtClean="0"/>
            </a:br>
            <a:r>
              <a:rPr lang="it-IT" altLang="it-IT" sz="2700" smtClean="0"/>
              <a:t/>
            </a:r>
            <a:br>
              <a:rPr lang="it-IT" altLang="it-IT" sz="2700" smtClean="0"/>
            </a:br>
            <a:r>
              <a:rPr lang="it-IT" altLang="it-IT" sz="2700" smtClean="0"/>
              <a:t>2) nei confronti del solo medico, </a:t>
            </a:r>
            <a:r>
              <a:rPr lang="it-IT" altLang="it-IT" sz="2700" i="1" smtClean="0"/>
              <a:t>ex</a:t>
            </a:r>
            <a:r>
              <a:rPr lang="it-IT" altLang="it-IT" sz="2700" smtClean="0"/>
              <a:t> art. 2043 c.c.;</a:t>
            </a:r>
            <a:br>
              <a:rPr lang="it-IT" altLang="it-IT" sz="2700" smtClean="0"/>
            </a:br>
            <a:r>
              <a:rPr lang="it-IT" altLang="it-IT" sz="2700" smtClean="0"/>
              <a:t/>
            </a:r>
            <a:br>
              <a:rPr lang="it-IT" altLang="it-IT" sz="2700" smtClean="0"/>
            </a:br>
            <a:r>
              <a:rPr lang="it-IT" altLang="it-IT" sz="2700" smtClean="0"/>
              <a:t>3) a carico di entrambi, in via tra loro solidale, ai sensi dell’art. 2055 c.c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385B5B2-BE49-4758-9708-A90523A63EFE}" type="slidenum">
              <a:rPr lang="it-IT" altLang="it-IT" sz="1100">
                <a:solidFill>
                  <a:srgbClr val="898989"/>
                </a:solidFill>
              </a:rPr>
              <a:pPr eaLnBrk="1" hangingPunct="1"/>
              <a:t>39</a:t>
            </a:fld>
            <a:endParaRPr lang="it-IT" altLang="it-IT" sz="1100">
              <a:solidFill>
                <a:srgbClr val="898989"/>
              </a:solidFill>
            </a:endParaRPr>
          </a:p>
        </p:txBody>
      </p:sp>
      <p:sp>
        <p:nvSpPr>
          <p:cNvPr id="64514" name="Rettangolo 6"/>
          <p:cNvSpPr>
            <a:spLocks noChangeArrowheads="1"/>
          </p:cNvSpPr>
          <p:nvPr/>
        </p:nvSpPr>
        <p:spPr bwMode="auto">
          <a:xfrm>
            <a:off x="207963" y="171450"/>
            <a:ext cx="8797925"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it-IT" altLang="it-IT" sz="1500" b="1">
              <a:solidFill>
                <a:srgbClr val="C00000"/>
              </a:solidFill>
              <a:latin typeface="Trebuchet MS" panose="020B0603020202020204" pitchFamily="34" charset="0"/>
            </a:endParaRPr>
          </a:p>
          <a:p>
            <a:pPr algn="ctr" eaLnBrk="1" hangingPunct="1"/>
            <a:endParaRPr lang="it-IT" altLang="it-IT" sz="2700" b="1">
              <a:solidFill>
                <a:srgbClr val="C00000"/>
              </a:solidFill>
              <a:latin typeface="Trebuchet MS" panose="020B0603020202020204" pitchFamily="34" charset="0"/>
            </a:endParaRPr>
          </a:p>
          <a:p>
            <a:pPr algn="ctr" eaLnBrk="1" hangingPunct="1"/>
            <a:r>
              <a:rPr lang="it-IT" altLang="it-IT" sz="2300" b="1">
                <a:solidFill>
                  <a:srgbClr val="C00000"/>
                </a:solidFill>
                <a:latin typeface="Trebuchet MS" panose="020B0603020202020204" pitchFamily="34" charset="0"/>
              </a:rPr>
              <a:t>Art. 5  </a:t>
            </a:r>
          </a:p>
          <a:p>
            <a:pPr algn="ctr" eaLnBrk="1" hangingPunct="1"/>
            <a:r>
              <a:rPr lang="it-IT" altLang="it-IT" sz="2300" b="1">
                <a:solidFill>
                  <a:srgbClr val="C00000"/>
                </a:solidFill>
                <a:latin typeface="Trebuchet MS" panose="020B0603020202020204" pitchFamily="34" charset="0"/>
              </a:rPr>
              <a:t>Buone pratiche clinico-assistenziali e raccomandazioni previste dalle</a:t>
            </a:r>
          </a:p>
          <a:p>
            <a:pPr algn="ctr" eaLnBrk="1" hangingPunct="1"/>
            <a:r>
              <a:rPr lang="it-IT" altLang="it-IT" sz="2300" b="1">
                <a:solidFill>
                  <a:srgbClr val="C00000"/>
                </a:solidFill>
                <a:latin typeface="Trebuchet MS" panose="020B0603020202020204" pitchFamily="34" charset="0"/>
              </a:rPr>
              <a:t>    linee guida </a:t>
            </a:r>
          </a:p>
          <a:p>
            <a:pPr algn="ctr" eaLnBrk="1" hangingPunct="1"/>
            <a:endParaRPr lang="it-IT" altLang="it-IT" sz="1500" b="1">
              <a:latin typeface="Trebuchet MS" panose="020B0603020202020204" pitchFamily="34" charset="0"/>
            </a:endParaRPr>
          </a:p>
          <a:p>
            <a:pPr algn="just" eaLnBrk="1" hangingPunct="1"/>
            <a:r>
              <a:rPr lang="it-IT" altLang="it-IT" sz="1900" b="1">
                <a:latin typeface="Trebuchet MS" panose="020B0603020202020204" pitchFamily="34" charset="0"/>
              </a:rPr>
              <a:t>Gli esercenti le professioni  sanitarie</a:t>
            </a:r>
            <a:r>
              <a:rPr lang="it-IT" altLang="it-IT" sz="1900">
                <a:latin typeface="Trebuchet MS" panose="020B0603020202020204" pitchFamily="34" charset="0"/>
              </a:rPr>
              <a:t>,  nell'esecuzione  delle prestazioni  sanitarie  con   finalità   preventive,   diagnostiche, terapeutiche, palliative, riabilitative  e  di  medicina  legale,  </a:t>
            </a:r>
            <a:r>
              <a:rPr lang="it-IT" altLang="it-IT" sz="2300" b="1" u="sng">
                <a:solidFill>
                  <a:srgbClr val="FF0000"/>
                </a:solidFill>
                <a:latin typeface="Trebuchet MS" panose="020B0603020202020204" pitchFamily="34" charset="0"/>
              </a:rPr>
              <a:t>si attengono,  </a:t>
            </a:r>
            <a:r>
              <a:rPr lang="it-IT" altLang="it-IT" sz="2300" b="1" u="sng">
                <a:latin typeface="Trebuchet MS" panose="020B0603020202020204" pitchFamily="34" charset="0"/>
              </a:rPr>
              <a:t>salve   le   specificità   del   caso   concreto</a:t>
            </a:r>
            <a:r>
              <a:rPr lang="it-IT" altLang="it-IT" sz="2300" b="1" u="sng">
                <a:solidFill>
                  <a:srgbClr val="FF0000"/>
                </a:solidFill>
                <a:latin typeface="Trebuchet MS" panose="020B0603020202020204" pitchFamily="34" charset="0"/>
              </a:rPr>
              <a:t>,   alle raccomandazioni previste dalle linee guida pubblicate  ai  sensi  del comma 3 ed elaborate da enti e istituzioni pubblici e privati</a:t>
            </a:r>
            <a:r>
              <a:rPr lang="it-IT" altLang="it-IT" sz="1900" b="1">
                <a:latin typeface="Trebuchet MS" panose="020B0603020202020204" pitchFamily="34" charset="0"/>
              </a:rPr>
              <a:t> nonché </a:t>
            </a:r>
            <a:r>
              <a:rPr lang="it-IT" altLang="it-IT" sz="1900">
                <a:latin typeface="Trebuchet MS" panose="020B0603020202020204" pitchFamily="34" charset="0"/>
              </a:rPr>
              <a:t>dalle società scientifiche e dalle associazioni tecnico-scientifiche delle professioni sanitarie iscritte in apposito elenco  istituito  e regolamentato con decreto del Ministro della salute, da emanare entro novanta giorni dalla data di entrata in vigore della presente  legge, e da aggiornare con cadenza  biennale.  In  mancanza  delle  suddette raccomandazioni, gli esercenti le professioni sanitarie </a:t>
            </a:r>
            <a:r>
              <a:rPr lang="it-IT" altLang="it-IT" sz="1900" b="1">
                <a:latin typeface="Trebuchet MS" panose="020B0603020202020204" pitchFamily="34" charset="0"/>
              </a:rPr>
              <a:t>si  attengono alle buone pratiche clinico-assistenziali. </a:t>
            </a:r>
          </a:p>
          <a:p>
            <a:pPr algn="just" eaLnBrk="1" hangingPunct="1"/>
            <a:endParaRPr lang="it-IT" altLang="it-IT" sz="1500" b="1"/>
          </a:p>
          <a:p>
            <a:pPr algn="just" eaLnBrk="1" hangingPunct="1"/>
            <a:r>
              <a:rPr lang="it-IT" altLang="it-IT" sz="1500"/>
              <a:t> </a:t>
            </a:r>
            <a:r>
              <a:rPr lang="it-IT" altLang="it-IT" sz="1500">
                <a:latin typeface="Trebuchet MS" panose="020B0603020202020204" pitchFamily="34" charset="0"/>
              </a:rPr>
              <a:t>1. </a:t>
            </a:r>
            <a:endParaRPr lang="it-IT" altLang="it-IT" sz="190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925513" y="1665288"/>
            <a:ext cx="7477125" cy="4087812"/>
          </a:xfrm>
          <a:prstGeom prst="rect">
            <a:avLst/>
          </a:prstGeom>
          <a:solidFill>
            <a:schemeClr val="bg2"/>
          </a:solidFill>
        </p:spPr>
        <p:txBody>
          <a:bodyPr lIns="87495" tIns="43748" rIns="87495" bIns="43748" anchor="ctr">
            <a:norm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pPr>
            <a:r>
              <a:rPr lang="it-IT" altLang="it-IT" sz="2700" b="1">
                <a:solidFill>
                  <a:srgbClr val="FF0000"/>
                </a:solidFill>
              </a:rPr>
              <a:t>L’ esigenza di riportare in asse la relazione tra medico e paziente</a:t>
            </a:r>
          </a:p>
          <a:p>
            <a:pPr algn="ctr" eaLnBrk="1" hangingPunct="1">
              <a:lnSpc>
                <a:spcPct val="90000"/>
              </a:lnSpc>
            </a:pPr>
            <a:endParaRPr lang="it-IT" altLang="it-IT" sz="2000" b="1" i="1" u="sng">
              <a:solidFill>
                <a:srgbClr val="FF0000"/>
              </a:solidFill>
            </a:endParaRPr>
          </a:p>
          <a:p>
            <a:pPr algn="ctr" eaLnBrk="1" hangingPunct="1">
              <a:lnSpc>
                <a:spcPct val="80000"/>
              </a:lnSpc>
            </a:pPr>
            <a:r>
              <a:rPr lang="it-IT" altLang="it-IT" sz="3100"/>
              <a:t>Cass., sez. III, sent. 16 ottobre 2007, n. 21619</a:t>
            </a:r>
            <a:endParaRPr lang="it-IT" altLang="it-IT" sz="2900" b="1" u="sng"/>
          </a:p>
          <a:p>
            <a:pPr algn="ctr" eaLnBrk="1" hangingPunct="1">
              <a:lnSpc>
                <a:spcPct val="80000"/>
              </a:lnSpc>
            </a:pPr>
            <a:endParaRPr lang="it-IT" altLang="it-IT" sz="2900" b="1" u="sng"/>
          </a:p>
          <a:p>
            <a:pPr algn="ctr" eaLnBrk="1" hangingPunct="1">
              <a:lnSpc>
                <a:spcPct val="80000"/>
              </a:lnSpc>
            </a:pPr>
            <a:r>
              <a:rPr lang="it-IT" altLang="it-IT" sz="2900" b="1" u="sng"/>
              <a:t> «mutazione genetica della figura del professionista, un tempo </a:t>
            </a:r>
            <a:r>
              <a:rPr lang="it-IT" altLang="it-IT" sz="2900" b="1" i="1" u="sng"/>
              <a:t>genius loci </a:t>
            </a:r>
            <a:r>
              <a:rPr lang="it-IT" altLang="it-IT" sz="2900" b="1" u="sng"/>
              <a:t>ottocentesco, oggi ambita preda risarcitoria».</a:t>
            </a:r>
          </a:p>
          <a:p>
            <a:pPr algn="ctr" eaLnBrk="1" hangingPunct="1">
              <a:lnSpc>
                <a:spcPct val="80000"/>
              </a:lnSpc>
            </a:pPr>
            <a:endParaRPr lang="it-IT" altLang="it-IT" sz="2900" b="1" u="sng"/>
          </a:p>
          <a:p>
            <a:pPr algn="ctr" eaLnBrk="1" hangingPunct="1">
              <a:lnSpc>
                <a:spcPct val="80000"/>
              </a:lnSpc>
            </a:pPr>
            <a:r>
              <a:rPr lang="it-IT" altLang="it-IT" sz="2900" b="1" u="sng"/>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C04C77C-8806-439A-9EF9-1F34AFB2B0A0}" type="slidenum">
              <a:rPr lang="it-IT" altLang="it-IT" sz="1100">
                <a:solidFill>
                  <a:srgbClr val="898989"/>
                </a:solidFill>
              </a:rPr>
              <a:pPr eaLnBrk="1" hangingPunct="1"/>
              <a:t>40</a:t>
            </a:fld>
            <a:endParaRPr lang="it-IT" altLang="it-IT" sz="1100">
              <a:solidFill>
                <a:srgbClr val="898989"/>
              </a:solidFill>
            </a:endParaRPr>
          </a:p>
        </p:txBody>
      </p:sp>
      <p:sp>
        <p:nvSpPr>
          <p:cNvPr id="65538" name="Rettangolo 4"/>
          <p:cNvSpPr>
            <a:spLocks noChangeArrowheads="1"/>
          </p:cNvSpPr>
          <p:nvPr/>
        </p:nvSpPr>
        <p:spPr bwMode="auto">
          <a:xfrm>
            <a:off x="554038" y="2608263"/>
            <a:ext cx="812165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1800">
                <a:latin typeface="Trebuchet MS" panose="020B0603020202020204" pitchFamily="34" charset="0"/>
              </a:rPr>
              <a:t>2. Nel regolamentare l'iscrizione in apposito elenco delle società scientifiche e delle  associazioni  tecnico-scientifiche  di  cui  al comma 1, il decreto del Ministro della salute stabilisce: </a:t>
            </a:r>
          </a:p>
          <a:p>
            <a:pPr algn="just" eaLnBrk="1" hangingPunct="1"/>
            <a:r>
              <a:rPr lang="it-IT" altLang="it-IT" sz="1800">
                <a:latin typeface="Trebuchet MS" panose="020B0603020202020204" pitchFamily="34" charset="0"/>
              </a:rPr>
              <a:t>    a)  i  requisiti  minimi  di  rappresentatività  sul  territorio nazionale; </a:t>
            </a:r>
          </a:p>
          <a:p>
            <a:pPr algn="just" eaLnBrk="1" hangingPunct="1"/>
            <a:r>
              <a:rPr lang="it-IT" altLang="it-IT" sz="1800">
                <a:latin typeface="Trebuchet MS" panose="020B0603020202020204" pitchFamily="34" charset="0"/>
              </a:rPr>
              <a:t>    b) la costituzione  mediante  atto  pubblico  e  le  garanzie  da prevedere  nello  statuto  in  riferimento  al  libero  accesso   dei professionisti  aventi  titolo  e  alla  loro   partecipazione   alle decisioni, all'autonomia e all'indipendenza, all'assenza di scopo  di lucro,  alla  pubblicazione  nel  sito  istituzionale   dei   bilanci</a:t>
            </a:r>
          </a:p>
          <a:p>
            <a:pPr algn="just" eaLnBrk="1" hangingPunct="1"/>
            <a:r>
              <a:rPr lang="it-IT" altLang="it-IT" sz="1800">
                <a:latin typeface="Trebuchet MS" panose="020B0603020202020204" pitchFamily="34" charset="0"/>
              </a:rPr>
              <a:t>preventivi,  dei  consuntivi  e  degli  incarichi  retribuiti,   alla dichiarazione  e   regolazione   dei   conflitti   di   interesse   e all'individuazione di sistemi di verifica e controllo della  qualità della produzione tecnico-scientificità</a:t>
            </a:r>
          </a:p>
        </p:txBody>
      </p:sp>
      <p:sp>
        <p:nvSpPr>
          <p:cNvPr id="65539" name="Rettangolo 5"/>
          <p:cNvSpPr>
            <a:spLocks noChangeArrowheads="1"/>
          </p:cNvSpPr>
          <p:nvPr/>
        </p:nvSpPr>
        <p:spPr bwMode="auto">
          <a:xfrm>
            <a:off x="1800225" y="896938"/>
            <a:ext cx="53403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C00000"/>
                </a:solidFill>
                <a:latin typeface="Trebuchet MS" panose="020B0603020202020204" pitchFamily="34" charset="0"/>
              </a:rPr>
              <a:t>Art. 5  </a:t>
            </a:r>
          </a:p>
          <a:p>
            <a:pPr algn="ctr" eaLnBrk="1" hangingPunct="1"/>
            <a:r>
              <a:rPr lang="it-IT" altLang="it-IT" sz="2300" b="1">
                <a:solidFill>
                  <a:srgbClr val="C00000"/>
                </a:solidFill>
                <a:latin typeface="Trebuchet MS" panose="020B0603020202020204" pitchFamily="34" charset="0"/>
              </a:rPr>
              <a:t>Buone pratiche clinico-assistenziali e raccomandazioni previste dalle</a:t>
            </a:r>
          </a:p>
          <a:p>
            <a:pPr algn="ctr" eaLnBrk="1" hangingPunct="1"/>
            <a:r>
              <a:rPr lang="it-IT" altLang="it-IT" sz="2300" b="1">
                <a:solidFill>
                  <a:srgbClr val="C00000"/>
                </a:solidFill>
                <a:latin typeface="Trebuchet MS" panose="020B0603020202020204" pitchFamily="34" charset="0"/>
              </a:rPr>
              <a:t>    linee guida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3EBC66D-6C3F-438E-A6EF-B93AACFB1A57}" type="slidenum">
              <a:rPr lang="it-IT" altLang="it-IT" sz="1100">
                <a:solidFill>
                  <a:srgbClr val="898989"/>
                </a:solidFill>
              </a:rPr>
              <a:pPr eaLnBrk="1" hangingPunct="1"/>
              <a:t>41</a:t>
            </a:fld>
            <a:endParaRPr lang="it-IT" altLang="it-IT" sz="1100">
              <a:solidFill>
                <a:srgbClr val="898989"/>
              </a:solidFill>
            </a:endParaRPr>
          </a:p>
        </p:txBody>
      </p:sp>
      <p:sp>
        <p:nvSpPr>
          <p:cNvPr id="66562" name="Rettangolo 4"/>
          <p:cNvSpPr>
            <a:spLocks noChangeArrowheads="1"/>
          </p:cNvSpPr>
          <p:nvPr/>
        </p:nvSpPr>
        <p:spPr bwMode="auto">
          <a:xfrm>
            <a:off x="271463" y="1787525"/>
            <a:ext cx="86995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1800">
                <a:latin typeface="Trebuchet MS" panose="020B0603020202020204" pitchFamily="34" charset="0"/>
              </a:rPr>
              <a:t> 3. Le linee guida e gli aggiornamenti delle  stesse  elaborati  dai soggetti di cui al comma 1 sono integrati nel Sistema  nazionale  per le linee guida (SNLG), il quale e' disciplinato nei compiti  e  nelle funzioni con decreto del Ministro della salute,  da  emanare,  previa intesa in sede di Conferenza permanente per i rapporti tra lo  Stato, le regioni e le province autonome di Trento  e  di  Bolzano,  con  la procedura di cui all'articolo 1, comma  28,  secondo  periodo,  della legge 23 dicembre 1996, n. 662,  e  successive  modificazioni,  entro centoventi giorni dalla data di  entrata  in  vigore  della  presente legge. L'Istituto superiore di  sanità  pubblica  nel  proprio  sito internet le linee guida e gli aggiornamenti delle stesse indicati dal SNLG, previa verifica della conformità della metodologia adottata  a standard definiti e resi  pubblici  dallo  stesso  Istituto,  nonché della rilevanza delle evidenze  scientifiche  dichiarate  a  supporto delle raccomandazioni. </a:t>
            </a:r>
          </a:p>
          <a:p>
            <a:pPr algn="just" eaLnBrk="1" hangingPunct="1"/>
            <a:r>
              <a:rPr lang="it-IT" altLang="it-IT" sz="1800">
                <a:latin typeface="Trebuchet MS" panose="020B0603020202020204" pitchFamily="34" charset="0"/>
              </a:rPr>
              <a:t>  4. Le attività di cui al comma 3  sono  svolte  nell'ambito  delle risorse  umane,  finanziarie  e  strumentali   già   disponibili   a legislazione vigente e comunque senza nuovi o maggiori oneri  per  la finanza pubblica. </a:t>
            </a:r>
          </a:p>
        </p:txBody>
      </p:sp>
      <p:sp>
        <p:nvSpPr>
          <p:cNvPr id="66563" name="Rettangolo 1"/>
          <p:cNvSpPr>
            <a:spLocks noChangeArrowheads="1"/>
          </p:cNvSpPr>
          <p:nvPr/>
        </p:nvSpPr>
        <p:spPr bwMode="auto">
          <a:xfrm>
            <a:off x="1524000" y="76200"/>
            <a:ext cx="5492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C00000"/>
                </a:solidFill>
                <a:latin typeface="Trebuchet MS" panose="020B0603020202020204" pitchFamily="34" charset="0"/>
              </a:rPr>
              <a:t>Art. 5  </a:t>
            </a:r>
          </a:p>
          <a:p>
            <a:pPr algn="ctr" eaLnBrk="1" hangingPunct="1"/>
            <a:r>
              <a:rPr lang="it-IT" altLang="it-IT" sz="2300" b="1">
                <a:solidFill>
                  <a:srgbClr val="C00000"/>
                </a:solidFill>
                <a:latin typeface="Trebuchet MS" panose="020B0603020202020204" pitchFamily="34" charset="0"/>
              </a:rPr>
              <a:t>Buone pratiche clinico-assistenziali e raccomandazioni previste dalle</a:t>
            </a:r>
          </a:p>
          <a:p>
            <a:pPr algn="ctr" eaLnBrk="1" hangingPunct="1"/>
            <a:r>
              <a:rPr lang="it-IT" altLang="it-IT" sz="2300" b="1">
                <a:solidFill>
                  <a:srgbClr val="C00000"/>
                </a:solidFill>
                <a:latin typeface="Trebuchet MS" panose="020B0603020202020204" pitchFamily="34" charset="0"/>
              </a:rPr>
              <a:t>    linee guida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B3B3ACB-56D1-4D94-9BD7-61F583ABEE5D}" type="slidenum">
              <a:rPr lang="it-IT" altLang="it-IT" sz="1100">
                <a:solidFill>
                  <a:srgbClr val="898989"/>
                </a:solidFill>
              </a:rPr>
              <a:pPr eaLnBrk="1" hangingPunct="1"/>
              <a:t>42</a:t>
            </a:fld>
            <a:endParaRPr lang="it-IT" altLang="it-IT" sz="1100">
              <a:solidFill>
                <a:srgbClr val="898989"/>
              </a:solidFill>
            </a:endParaRPr>
          </a:p>
        </p:txBody>
      </p:sp>
      <p:sp>
        <p:nvSpPr>
          <p:cNvPr id="67586" name="Rettangolo 2"/>
          <p:cNvSpPr>
            <a:spLocks noChangeArrowheads="1"/>
          </p:cNvSpPr>
          <p:nvPr/>
        </p:nvSpPr>
        <p:spPr bwMode="auto">
          <a:xfrm>
            <a:off x="173038" y="1851025"/>
            <a:ext cx="8797925" cy="2795588"/>
          </a:xfrm>
          <a:prstGeom prst="rect">
            <a:avLst/>
          </a:prstGeom>
          <a:solidFill>
            <a:srgbClr val="C4BD9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500" b="1">
                <a:latin typeface="Trebuchet MS" panose="020B0603020202020204" pitchFamily="34" charset="0"/>
              </a:rPr>
              <a:t> </a:t>
            </a:r>
            <a:r>
              <a:rPr lang="it-IT" altLang="it-IT" sz="1500" b="1">
                <a:solidFill>
                  <a:srgbClr val="C00000"/>
                </a:solidFill>
                <a:latin typeface="Trebuchet MS" panose="020B0603020202020204" pitchFamily="34" charset="0"/>
              </a:rPr>
              <a:t>Art. 7 </a:t>
            </a:r>
          </a:p>
          <a:p>
            <a:pPr algn="ctr" eaLnBrk="1" hangingPunct="1"/>
            <a:r>
              <a:rPr lang="it-IT" altLang="it-IT" sz="1500" b="1">
                <a:solidFill>
                  <a:srgbClr val="C00000"/>
                </a:solidFill>
                <a:latin typeface="Trebuchet MS" panose="020B0603020202020204" pitchFamily="34" charset="0"/>
              </a:rPr>
              <a:t> </a:t>
            </a:r>
          </a:p>
          <a:p>
            <a:pPr algn="ctr" eaLnBrk="1" hangingPunct="1"/>
            <a:r>
              <a:rPr lang="it-IT" altLang="it-IT" sz="1500" b="1">
                <a:solidFill>
                  <a:srgbClr val="C00000"/>
                </a:solidFill>
                <a:latin typeface="Trebuchet MS" panose="020B0603020202020204" pitchFamily="34" charset="0"/>
              </a:rPr>
              <a:t>Responsabilità  civile   della   struttura   e   dell'esercente   la</a:t>
            </a:r>
          </a:p>
          <a:p>
            <a:pPr algn="ctr" eaLnBrk="1" hangingPunct="1"/>
            <a:r>
              <a:rPr lang="it-IT" altLang="it-IT" sz="1500" b="1">
                <a:solidFill>
                  <a:srgbClr val="C00000"/>
                </a:solidFill>
                <a:latin typeface="Trebuchet MS" panose="020B0603020202020204" pitchFamily="34" charset="0"/>
              </a:rPr>
              <a:t>                        professione sanitaria </a:t>
            </a:r>
          </a:p>
          <a:p>
            <a:pPr algn="just" eaLnBrk="1" hangingPunct="1"/>
            <a:r>
              <a:rPr lang="it-IT" altLang="it-IT" sz="2300">
                <a:latin typeface="Trebuchet MS" panose="020B0603020202020204" pitchFamily="34" charset="0"/>
              </a:rPr>
              <a:t>  </a:t>
            </a:r>
          </a:p>
          <a:p>
            <a:pPr algn="just" eaLnBrk="1" hangingPunct="1"/>
            <a:r>
              <a:rPr lang="it-IT" altLang="it-IT" sz="2300">
                <a:latin typeface="Trebuchet MS" panose="020B0603020202020204" pitchFamily="34" charset="0"/>
              </a:rPr>
              <a:t>  </a:t>
            </a:r>
            <a:r>
              <a:rPr lang="it-IT" altLang="it-IT" sz="3100">
                <a:latin typeface="Trebuchet MS" panose="020B0603020202020204" pitchFamily="34" charset="0"/>
              </a:rPr>
              <a:t>5.  </a:t>
            </a:r>
            <a:r>
              <a:rPr lang="it-IT" altLang="it-IT" sz="3100" b="1">
                <a:latin typeface="Trebuchet MS" panose="020B0603020202020204" pitchFamily="34" charset="0"/>
              </a:rPr>
              <a:t>Le  disposizioni  del  presente  articolo  costituiscono  </a:t>
            </a:r>
            <a:r>
              <a:rPr lang="it-IT" altLang="it-IT" sz="3100" b="1">
                <a:solidFill>
                  <a:srgbClr val="FF0000"/>
                </a:solidFill>
                <a:latin typeface="Trebuchet MS" panose="020B0603020202020204" pitchFamily="34" charset="0"/>
              </a:rPr>
              <a:t>norme imperative ai sensi del codice civile</a:t>
            </a:r>
            <a:r>
              <a:rPr lang="it-IT" altLang="it-IT" sz="2300" b="1">
                <a:solidFill>
                  <a:srgbClr val="FF0000"/>
                </a:solidFill>
                <a:latin typeface="Trebuchet MS" panose="020B0603020202020204" pitchFamily="34"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3FDEF36-88B1-46CD-ACB2-FE7446790712}" type="slidenum">
              <a:rPr lang="it-IT" altLang="it-IT" sz="1100">
                <a:solidFill>
                  <a:srgbClr val="898989"/>
                </a:solidFill>
              </a:rPr>
              <a:pPr eaLnBrk="1" hangingPunct="1"/>
              <a:t>43</a:t>
            </a:fld>
            <a:endParaRPr lang="it-IT" altLang="it-IT" sz="1100">
              <a:solidFill>
                <a:srgbClr val="898989"/>
              </a:solidFill>
            </a:endParaRPr>
          </a:p>
        </p:txBody>
      </p:sp>
      <p:sp>
        <p:nvSpPr>
          <p:cNvPr id="68610" name="Rettangolo 2"/>
          <p:cNvSpPr>
            <a:spLocks noChangeArrowheads="1"/>
          </p:cNvSpPr>
          <p:nvPr/>
        </p:nvSpPr>
        <p:spPr bwMode="auto">
          <a:xfrm>
            <a:off x="173038" y="850900"/>
            <a:ext cx="8797925" cy="5197475"/>
          </a:xfrm>
          <a:prstGeom prst="rect">
            <a:avLst/>
          </a:prstGeom>
          <a:solidFill>
            <a:srgbClr val="C4BD9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b="1">
                <a:solidFill>
                  <a:srgbClr val="FF0000"/>
                </a:solidFill>
                <a:latin typeface="Trebuchet MS" panose="020B0603020202020204" pitchFamily="34" charset="0"/>
              </a:rPr>
              <a:t>IL DANNO RISARCIBILE</a:t>
            </a:r>
          </a:p>
          <a:p>
            <a:pPr algn="just" eaLnBrk="1" hangingPunct="1"/>
            <a:r>
              <a:rPr lang="it-IT" altLang="it-IT" sz="2800" b="1">
                <a:latin typeface="Trebuchet MS" panose="020B0603020202020204" pitchFamily="34" charset="0"/>
              </a:rPr>
              <a:t>4. Il danno conseguente all'attività della struttura  sanitaria  o sociosanitaria, pubblica o privata, e dell'esercente  la  professione sanitaria è risarcito sulla base delle tabelle di cui agli  articoli 138 e 139 del codice delle assicurazioni private, di cui  al  decreto legislativo 7 settembre 2005, n. 209, integrate, ove necessario,  con la procedura di cui al comma 1 del predetto articolo 138 e sulla base dei criteri  di  cui  ai  citati  articoli,  per  tener  conto  delle fattispecie da esse non previste, afferenti alle attività di cui  al presente articolo.  </a:t>
            </a:r>
            <a:endParaRPr lang="it-IT" altLang="it-IT" sz="2800" b="1">
              <a:solidFill>
                <a:srgbClr val="FF00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olo 1"/>
          <p:cNvSpPr>
            <a:spLocks noGrp="1"/>
          </p:cNvSpPr>
          <p:nvPr>
            <p:ph type="title"/>
          </p:nvPr>
        </p:nvSpPr>
        <p:spPr/>
        <p:txBody>
          <a:bodyPr/>
          <a:lstStyle/>
          <a:p>
            <a:r>
              <a:rPr lang="it-IT" altLang="it-IT" b="1" smtClean="0">
                <a:solidFill>
                  <a:srgbClr val="953735"/>
                </a:solidFill>
              </a:rPr>
              <a:t>Il nuovo art. 138</a:t>
            </a:r>
          </a:p>
        </p:txBody>
      </p:sp>
      <p:sp>
        <p:nvSpPr>
          <p:cNvPr id="69634" name="Segnaposto contenuto 2"/>
          <p:cNvSpPr>
            <a:spLocks noGrp="1"/>
          </p:cNvSpPr>
          <p:nvPr>
            <p:ph idx="1"/>
          </p:nvPr>
        </p:nvSpPr>
        <p:spPr/>
        <p:txBody>
          <a:bodyPr/>
          <a:lstStyle/>
          <a:p>
            <a:pPr marL="0" indent="0" algn="just">
              <a:buFont typeface="Arial" panose="020B0604020202020204" pitchFamily="34" charset="0"/>
              <a:buNone/>
            </a:pPr>
            <a:r>
              <a:rPr lang="it-IT" altLang="it-IT" sz="2200" smtClean="0"/>
              <a:t>“</a:t>
            </a:r>
            <a:r>
              <a:rPr lang="it-IT" altLang="ja-JP" sz="2800" smtClean="0"/>
              <a:t>L'articolo </a:t>
            </a:r>
            <a:r>
              <a:rPr lang="it-IT" altLang="ja-JP" sz="2800" b="1" smtClean="0"/>
              <a:t>138</a:t>
            </a:r>
            <a:r>
              <a:rPr lang="it-IT" altLang="ja-JP" sz="2800" smtClean="0"/>
              <a:t> del codice delle assicurazioni private, di cui al decreto legislativo 7 settembre 2005, n. 209, e' sostituito dal seguente: «Art. 138. (Danno </a:t>
            </a:r>
            <a:r>
              <a:rPr lang="it-IT" altLang="ja-JP" sz="2800" b="1" smtClean="0"/>
              <a:t>non patrimoniale per lesioni di non lieve entita</a:t>
            </a:r>
            <a:r>
              <a:rPr lang="it-IT" altLang="ja-JP" sz="2800" smtClean="0"/>
              <a:t>'). - 1. </a:t>
            </a:r>
            <a:r>
              <a:rPr lang="it-IT" altLang="ja-JP" sz="2800" b="1" smtClean="0">
                <a:solidFill>
                  <a:srgbClr val="FF0000"/>
                </a:solidFill>
              </a:rPr>
              <a:t>Al fine di garantire il diritto delle vittime dei sinistri </a:t>
            </a:r>
            <a:r>
              <a:rPr lang="it-IT" altLang="ja-JP" sz="2800" b="1" smtClean="0"/>
              <a:t>a un pieno risarcimento del danno non patrimoniale</a:t>
            </a:r>
            <a:r>
              <a:rPr lang="it-IT" altLang="ja-JP" sz="2800" b="1" smtClean="0">
                <a:solidFill>
                  <a:srgbClr val="FF0000"/>
                </a:solidFill>
              </a:rPr>
              <a:t> effettivamente subito e di razionalizzare i costi gravanti sul sistema assicurativo e sui consumatori,</a:t>
            </a:r>
            <a:r>
              <a:rPr lang="it-IT" altLang="ja-JP" sz="2800" smtClean="0"/>
              <a:t> </a:t>
            </a:r>
          </a:p>
          <a:p>
            <a:pPr marL="0" indent="0" algn="just">
              <a:buFont typeface="Arial" panose="020B0604020202020204" pitchFamily="34" charset="0"/>
              <a:buNone/>
            </a:pPr>
            <a:endParaRPr lang="it-IT" altLang="it-IT" sz="28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a 9"/>
          <p:cNvGraphicFramePr/>
          <p:nvPr/>
        </p:nvGraphicFramePr>
        <p:xfrm>
          <a:off x="2008723" y="1102955"/>
          <a:ext cx="5855221" cy="4414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1"/>
          <p:cNvSpPr>
            <a:spLocks noGrp="1"/>
          </p:cNvSpPr>
          <p:nvPr>
            <p:ph type="title"/>
          </p:nvPr>
        </p:nvSpPr>
        <p:spPr/>
        <p:txBody>
          <a:bodyPr/>
          <a:lstStyle/>
          <a:p>
            <a:r>
              <a:rPr lang="it-IT" altLang="it-IT" sz="3100" b="1" smtClean="0"/>
              <a:t>IL RISCHIO: FATTOR COMUNE</a:t>
            </a:r>
            <a:br>
              <a:rPr lang="it-IT" altLang="it-IT" sz="3100" b="1" smtClean="0"/>
            </a:br>
            <a:r>
              <a:rPr lang="it-IT" altLang="it-IT" sz="3100" b="1" smtClean="0"/>
              <a:t> tra</a:t>
            </a:r>
            <a:r>
              <a:rPr lang="it-IT" altLang="it-IT" sz="3100" smtClean="0"/>
              <a:t> </a:t>
            </a:r>
            <a:endParaRPr lang="it-IT" altLang="it-IT" sz="3100" b="1" smtClean="0"/>
          </a:p>
        </p:txBody>
      </p:sp>
      <p:sp>
        <p:nvSpPr>
          <p:cNvPr id="5" name="Rettangolo 4"/>
          <p:cNvSpPr>
            <a:spLocks noChangeArrowheads="1"/>
          </p:cNvSpPr>
          <p:nvPr/>
        </p:nvSpPr>
        <p:spPr bwMode="auto">
          <a:xfrm>
            <a:off x="3328988" y="2033588"/>
            <a:ext cx="2532062" cy="630237"/>
          </a:xfrm>
          <a:prstGeom prst="rect">
            <a:avLst/>
          </a:prstGeom>
          <a:solidFill>
            <a:srgbClr val="9BBB59"/>
          </a:solidFill>
          <a:ln w="9525">
            <a:solidFill>
              <a:srgbClr val="F69240"/>
            </a:solidFill>
            <a:miter lim="800000"/>
            <a:headEnd/>
            <a:tailEnd/>
          </a:ln>
          <a:effectLst>
            <a:outerShdw blurRad="40000" dist="20000" dir="5400000" rotWithShape="0">
              <a:srgbClr val="808080">
                <a:alpha val="37999"/>
              </a:srgbClr>
            </a:outerShdw>
          </a:effectLst>
        </p:spPr>
        <p:txBody>
          <a:bodyPr lIns="87495" tIns="43748" rIns="87495" bIns="43748" anchor="ctr"/>
          <a:lstStyle/>
          <a:p>
            <a:pPr algn="ctr">
              <a:defRPr/>
            </a:pPr>
            <a:r>
              <a:rPr lang="it-IT" sz="3100" b="1" dirty="0">
                <a:solidFill>
                  <a:schemeClr val="dk1"/>
                </a:solidFill>
                <a:latin typeface="+mn-lt"/>
                <a:ea typeface="+mn-ea"/>
              </a:rPr>
              <a:t>Prevenzione</a:t>
            </a:r>
            <a:r>
              <a:rPr lang="it-IT" b="1" dirty="0">
                <a:solidFill>
                  <a:schemeClr val="dk1"/>
                </a:solidFill>
                <a:latin typeface="+mn-lt"/>
                <a:ea typeface="+mn-ea"/>
              </a:rPr>
              <a:t> </a:t>
            </a:r>
          </a:p>
        </p:txBody>
      </p:sp>
      <p:sp>
        <p:nvSpPr>
          <p:cNvPr id="7" name="Rettangolo 6"/>
          <p:cNvSpPr>
            <a:spLocks noChangeArrowheads="1"/>
          </p:cNvSpPr>
          <p:nvPr/>
        </p:nvSpPr>
        <p:spPr bwMode="auto">
          <a:xfrm>
            <a:off x="3328988" y="4335463"/>
            <a:ext cx="2532062" cy="1003300"/>
          </a:xfrm>
          <a:prstGeom prst="rect">
            <a:avLst/>
          </a:prstGeom>
          <a:solidFill>
            <a:srgbClr val="9BBB59"/>
          </a:solidFill>
          <a:ln w="9525">
            <a:solidFill>
              <a:srgbClr val="F69240"/>
            </a:solidFill>
            <a:miter lim="800000"/>
            <a:headEnd/>
            <a:tailEnd/>
          </a:ln>
          <a:effectLst>
            <a:outerShdw blurRad="40000" dist="20000" dir="5400000" rotWithShape="0">
              <a:srgbClr val="808080">
                <a:alpha val="37999"/>
              </a:srgbClr>
            </a:outerShdw>
          </a:effectLst>
        </p:spPr>
        <p:txBody>
          <a:bodyPr lIns="87495" tIns="43748" rIns="87495" bIns="43748" anchor="ctr"/>
          <a:lstStyle/>
          <a:p>
            <a:pPr algn="ctr">
              <a:defRPr/>
            </a:pPr>
            <a:r>
              <a:rPr lang="it-IT" sz="3100" b="1" dirty="0">
                <a:solidFill>
                  <a:schemeClr val="dk1"/>
                </a:solidFill>
                <a:latin typeface="+mn-lt"/>
                <a:ea typeface="+mn-ea"/>
              </a:rPr>
              <a:t>assicurazione</a:t>
            </a:r>
          </a:p>
        </p:txBody>
      </p:sp>
      <p:sp>
        <p:nvSpPr>
          <p:cNvPr id="13" name="Freccia giù 12"/>
          <p:cNvSpPr>
            <a:spLocks noChangeArrowheads="1"/>
          </p:cNvSpPr>
          <p:nvPr/>
        </p:nvSpPr>
        <p:spPr bwMode="auto">
          <a:xfrm>
            <a:off x="4311650" y="3106738"/>
            <a:ext cx="466725" cy="930275"/>
          </a:xfrm>
          <a:prstGeom prst="down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endParaRPr lang="it-IT">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asellaDiTesto 5"/>
          <p:cNvSpPr txBox="1">
            <a:spLocks noChangeArrowheads="1"/>
          </p:cNvSpPr>
          <p:nvPr/>
        </p:nvSpPr>
        <p:spPr bwMode="auto">
          <a:xfrm>
            <a:off x="338138" y="1792288"/>
            <a:ext cx="84851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latin typeface="Cambria" panose="02040503050406030204" pitchFamily="18" charset="0"/>
              </a:rPr>
              <a:t>D.L. 138/2011 </a:t>
            </a:r>
          </a:p>
          <a:p>
            <a:pPr algn="ctr" eaLnBrk="1" hangingPunct="1"/>
            <a:r>
              <a:rPr lang="it-IT" altLang="it-IT" sz="1900" b="1">
                <a:latin typeface="Cambria" panose="02040503050406030204" pitchFamily="18" charset="0"/>
              </a:rPr>
              <a:t>Convertito in L. 148/2011 </a:t>
            </a:r>
          </a:p>
        </p:txBody>
      </p:sp>
      <p:sp>
        <p:nvSpPr>
          <p:cNvPr id="72706" name="CasellaDiTesto 7"/>
          <p:cNvSpPr txBox="1">
            <a:spLocks noChangeArrowheads="1"/>
          </p:cNvSpPr>
          <p:nvPr/>
        </p:nvSpPr>
        <p:spPr bwMode="auto">
          <a:xfrm>
            <a:off x="963613" y="2889250"/>
            <a:ext cx="743267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900" b="1">
                <a:latin typeface="Cambria" panose="02040503050406030204" pitchFamily="18" charset="0"/>
              </a:rPr>
              <a:t>Art. 3, comma 5</a:t>
            </a:r>
          </a:p>
          <a:p>
            <a:pPr algn="ctr" eaLnBrk="1" hangingPunct="1"/>
            <a:endParaRPr lang="it-IT" altLang="it-IT" sz="1900" b="1">
              <a:latin typeface="Cambria" panose="02040503050406030204" pitchFamily="18" charset="0"/>
            </a:endParaRPr>
          </a:p>
          <a:p>
            <a:pPr algn="just" eaLnBrk="1" hangingPunct="1"/>
            <a:r>
              <a:rPr lang="it-IT" altLang="it-IT" sz="1800">
                <a:latin typeface="Cambria" panose="02040503050406030204" pitchFamily="18" charset="0"/>
              </a:rPr>
              <a:t>e) </a:t>
            </a:r>
            <a:r>
              <a:rPr lang="it-IT" altLang="it-IT" sz="1800" b="1" u="sng">
                <a:solidFill>
                  <a:srgbClr val="FF0000"/>
                </a:solidFill>
                <a:latin typeface="Cambria" panose="02040503050406030204" pitchFamily="18" charset="0"/>
              </a:rPr>
              <a:t>a tutela del cliente</a:t>
            </a:r>
            <a:r>
              <a:rPr lang="it-IT" altLang="it-IT" sz="1800">
                <a:latin typeface="Cambria" panose="02040503050406030204" pitchFamily="18" charset="0"/>
              </a:rPr>
              <a:t>, </a:t>
            </a:r>
            <a:r>
              <a:rPr lang="it-IT" altLang="it-IT" sz="1800" b="1">
                <a:latin typeface="Cambria" panose="02040503050406030204" pitchFamily="18" charset="0"/>
              </a:rPr>
              <a:t>il professionista è tenuto a stipulare idonea assicurazione per i rischi derivanti dall'esercizio dell'attività professionale</a:t>
            </a:r>
            <a:r>
              <a:rPr lang="it-IT" altLang="it-IT" sz="1800">
                <a:latin typeface="Cambria" panose="02040503050406030204" pitchFamily="18" charset="0"/>
              </a:rPr>
              <a:t>. Il professionista deve rendere noti al cliente</a:t>
            </a:r>
            <a:r>
              <a:rPr lang="it-IT" altLang="it-IT" sz="1800" b="1" u="sng">
                <a:latin typeface="Cambria" panose="02040503050406030204" pitchFamily="18" charset="0"/>
              </a:rPr>
              <a:t>, al momento dell'assunzione dell'incarico, gli estremi della polizza stipulata </a:t>
            </a:r>
            <a:r>
              <a:rPr lang="it-IT" altLang="it-IT" sz="1800">
                <a:latin typeface="Cambria" panose="02040503050406030204" pitchFamily="18" charset="0"/>
              </a:rPr>
              <a:t>per la responsabilità professionale e il relativo </a:t>
            </a:r>
            <a:r>
              <a:rPr lang="it-IT" altLang="it-IT" sz="1800" b="1" u="sng">
                <a:latin typeface="Cambria" panose="02040503050406030204" pitchFamily="18" charset="0"/>
              </a:rPr>
              <a:t>massimale. </a:t>
            </a:r>
            <a:r>
              <a:rPr lang="it-IT" altLang="it-IT" sz="1800">
                <a:latin typeface="Cambria" panose="02040503050406030204" pitchFamily="18" charset="0"/>
              </a:rPr>
              <a:t>Le condizioni generali delle polizze assicurative di cui al presente comma possono essere negoziate, in convenzione con i propri iscritti, dai Consigli Nazionali e dagli enti previdenziali dei professionisti;</a:t>
            </a:r>
          </a:p>
        </p:txBody>
      </p:sp>
      <p:sp>
        <p:nvSpPr>
          <p:cNvPr id="4" name="Rettangolo 3"/>
          <p:cNvSpPr>
            <a:spLocks noChangeArrowheads="1"/>
          </p:cNvSpPr>
          <p:nvPr/>
        </p:nvSpPr>
        <p:spPr bwMode="auto">
          <a:xfrm>
            <a:off x="1884363" y="481013"/>
            <a:ext cx="5734050" cy="1146175"/>
          </a:xfrm>
          <a:prstGeom prst="rect">
            <a:avLst/>
          </a:prstGeom>
          <a:solidFill>
            <a:srgbClr val="9BBB59"/>
          </a:solidFill>
          <a:ln w="9525">
            <a:solidFill>
              <a:srgbClr val="F69240"/>
            </a:solidFill>
            <a:miter lim="800000"/>
            <a:headEnd/>
            <a:tailEnd/>
          </a:ln>
          <a:effectLst>
            <a:outerShdw blurRad="40000" dist="20000" dir="5400000" rotWithShape="0">
              <a:srgbClr val="808080">
                <a:alpha val="37999"/>
              </a:srgbClr>
            </a:outerShdw>
          </a:effectLst>
        </p:spPr>
        <p:txBody>
          <a:bodyPr lIns="87495" tIns="43748" rIns="87495" bIns="43748" anchor="ctr"/>
          <a:lstStyle/>
          <a:p>
            <a:pPr algn="ctr">
              <a:defRPr/>
            </a:pPr>
            <a:r>
              <a:rPr lang="it-IT" sz="3100" b="1" dirty="0">
                <a:solidFill>
                  <a:schemeClr val="dk1"/>
                </a:solidFill>
                <a:latin typeface="+mn-lt"/>
                <a:ea typeface="+mn-ea"/>
              </a:rPr>
              <a:t>ASSICURAZIONE E TUTELA DEL DANNEGGIATO </a:t>
            </a:r>
            <a:r>
              <a:rPr lang="it-IT" b="1" dirty="0">
                <a:solidFill>
                  <a:schemeClr val="dk1"/>
                </a:solidFill>
                <a:latin typeface="+mn-lt"/>
                <a:ea typeface="+mn-ea"/>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a:spLocks noChangeArrowheads="1"/>
          </p:cNvSpPr>
          <p:nvPr/>
        </p:nvSpPr>
        <p:spPr bwMode="auto">
          <a:xfrm>
            <a:off x="609600" y="1482725"/>
            <a:ext cx="7924800" cy="369888"/>
          </a:xfrm>
          <a:prstGeom prst="rect">
            <a:avLst/>
          </a:prstGeom>
          <a:solidFill>
            <a:srgbClr val="FFFFFF"/>
          </a:solidFill>
          <a:ln w="9525">
            <a:solidFill>
              <a:srgbClr val="953735"/>
            </a:solidFill>
            <a:miter lim="800000"/>
            <a:headEnd/>
            <a:tailEnd/>
          </a:ln>
        </p:spPr>
        <p:txBody>
          <a:bodyPr lIns="91437" tIns="45718" rIns="91437" bIns="45718" anchor="ctr">
            <a:spAutoFit/>
          </a:bodyPr>
          <a:lstStyle>
            <a:lvl1pPr marL="455613" indent="-45561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500"/>
              </a:spcBef>
              <a:spcAft>
                <a:spcPts val="500"/>
              </a:spcAft>
            </a:pPr>
            <a:r>
              <a:rPr lang="it-IT" altLang="it-IT" sz="1800" b="1">
                <a:latin typeface="Cambria" panose="02040503050406030204" pitchFamily="18" charset="0"/>
              </a:rPr>
              <a:t>IL RUOLO DELL’ASSICURAZIONE OBBLIGATORIA.</a:t>
            </a:r>
          </a:p>
        </p:txBody>
      </p:sp>
      <p:sp>
        <p:nvSpPr>
          <p:cNvPr id="33794" name="Rectangle 7"/>
          <p:cNvSpPr>
            <a:spLocks noChangeArrowheads="1"/>
          </p:cNvSpPr>
          <p:nvPr/>
        </p:nvSpPr>
        <p:spPr bwMode="auto">
          <a:xfrm>
            <a:off x="1246188" y="2474913"/>
            <a:ext cx="6526212" cy="3432175"/>
          </a:xfrm>
          <a:prstGeom prst="rect">
            <a:avLst/>
          </a:prstGeom>
          <a:solidFill>
            <a:schemeClr val="tx2">
              <a:lumMod val="60000"/>
              <a:lumOff val="40000"/>
            </a:schemeClr>
          </a:solidFill>
          <a:ln w="9525">
            <a:solidFill>
              <a:srgbClr val="953735"/>
            </a:solidFill>
            <a:miter lim="800000"/>
            <a:headEnd/>
            <a:tailEnd/>
          </a:ln>
        </p:spPr>
        <p:txBody>
          <a:bodyPr lIns="91437" tIns="45718" rIns="91437" bIns="45718"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3100" b="1">
                <a:solidFill>
                  <a:schemeClr val="bg1"/>
                </a:solidFill>
                <a:latin typeface="Cambria" panose="02040503050406030204" pitchFamily="18" charset="0"/>
              </a:rPr>
              <a:t>SOSTEGNO ED INCENTIVAZIONE ALLO SVOLGIMENTO DI ATTIVITA’ </a:t>
            </a:r>
          </a:p>
          <a:p>
            <a:pPr algn="ctr" eaLnBrk="1" hangingPunct="1"/>
            <a:r>
              <a:rPr lang="it-IT" altLang="it-IT" sz="3100" b="1" u="sng">
                <a:solidFill>
                  <a:schemeClr val="bg1"/>
                </a:solidFill>
                <a:latin typeface="Cambria" panose="02040503050406030204" pitchFamily="18" charset="0"/>
              </a:rPr>
              <a:t>SOCIALMENTE UTILI (QUANDO NON INDISPENSABILI)</a:t>
            </a:r>
          </a:p>
          <a:p>
            <a:pPr algn="ctr" eaLnBrk="1" hangingPunct="1"/>
            <a:endParaRPr lang="it-IT" altLang="it-IT" sz="3100" b="1" u="sng">
              <a:solidFill>
                <a:schemeClr val="bg1"/>
              </a:solidFill>
              <a:latin typeface="Cambria" panose="02040503050406030204" pitchFamily="18" charset="0"/>
            </a:endParaRPr>
          </a:p>
          <a:p>
            <a:pPr algn="ctr" eaLnBrk="1" hangingPunct="1"/>
            <a:r>
              <a:rPr lang="it-IT" altLang="it-IT" sz="3100" b="1" u="sng">
                <a:solidFill>
                  <a:schemeClr val="bg1"/>
                </a:solidFill>
                <a:latin typeface="Cambria" panose="02040503050406030204" pitchFamily="18" charset="0"/>
              </a:rPr>
              <a:t>EPPUR ENDEMICAMENTE RISCHIOSE</a:t>
            </a:r>
          </a:p>
        </p:txBody>
      </p:sp>
    </p:spTree>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ChangeArrowheads="1"/>
          </p:cNvSpPr>
          <p:nvPr/>
        </p:nvSpPr>
        <p:spPr bwMode="auto">
          <a:xfrm>
            <a:off x="609600" y="1482725"/>
            <a:ext cx="7924800" cy="369888"/>
          </a:xfrm>
          <a:prstGeom prst="rect">
            <a:avLst/>
          </a:prstGeom>
          <a:solidFill>
            <a:srgbClr val="FFFFFF"/>
          </a:solidFill>
          <a:ln w="9525">
            <a:solidFill>
              <a:srgbClr val="953735"/>
            </a:solidFill>
            <a:miter lim="800000"/>
            <a:headEnd/>
            <a:tailEnd/>
          </a:ln>
        </p:spPr>
        <p:txBody>
          <a:bodyPr lIns="91437" tIns="45718" rIns="91437" bIns="45718" anchor="ctr">
            <a:spAutoFit/>
          </a:bodyPr>
          <a:lstStyle>
            <a:lvl1pPr marL="455613" indent="-45561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500"/>
              </a:spcBef>
              <a:spcAft>
                <a:spcPts val="500"/>
              </a:spcAft>
            </a:pPr>
            <a:r>
              <a:rPr lang="it-IT" altLang="it-IT" sz="1800" b="1">
                <a:latin typeface="Cambria" panose="02040503050406030204" pitchFamily="18" charset="0"/>
              </a:rPr>
              <a:t>CENTRALITÀ DEL RUOLO E DELLA LEVA ASSICURATIVA.</a:t>
            </a:r>
          </a:p>
        </p:txBody>
      </p:sp>
      <p:sp>
        <p:nvSpPr>
          <p:cNvPr id="33794" name="Rectangle 7"/>
          <p:cNvSpPr>
            <a:spLocks noChangeArrowheads="1"/>
          </p:cNvSpPr>
          <p:nvPr/>
        </p:nvSpPr>
        <p:spPr bwMode="auto">
          <a:xfrm>
            <a:off x="1447800" y="2232025"/>
            <a:ext cx="6248400" cy="3816350"/>
          </a:xfrm>
          <a:prstGeom prst="rect">
            <a:avLst/>
          </a:prstGeom>
          <a:solidFill>
            <a:srgbClr val="FFFFFF"/>
          </a:solidFill>
          <a:ln w="9525">
            <a:solidFill>
              <a:srgbClr val="953735"/>
            </a:solidFill>
            <a:miter lim="800000"/>
            <a:headEnd/>
            <a:tailEnd/>
          </a:ln>
        </p:spPr>
        <p:txBody>
          <a:bodyPr lIns="91437" tIns="45718" rIns="91437" bIns="45718"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000" b="1">
                <a:solidFill>
                  <a:srgbClr val="000000"/>
                </a:solidFill>
                <a:latin typeface="Cambria" panose="02040503050406030204" pitchFamily="18" charset="0"/>
              </a:rPr>
              <a:t>LO STRUMENTO DELL</a:t>
            </a:r>
            <a:r>
              <a:rPr lang="ja-JP" altLang="it-IT" sz="2000" b="1">
                <a:solidFill>
                  <a:srgbClr val="000000"/>
                </a:solidFill>
                <a:latin typeface="Cambria" panose="02040503050406030204" pitchFamily="18" charset="0"/>
              </a:rPr>
              <a:t>’</a:t>
            </a:r>
            <a:r>
              <a:rPr lang="it-IT" altLang="ja-JP" sz="2000" b="1">
                <a:solidFill>
                  <a:srgbClr val="000000"/>
                </a:solidFill>
                <a:latin typeface="Cambria" panose="02040503050406030204" pitchFamily="18" charset="0"/>
              </a:rPr>
              <a:t>ASSICURAZIONE DELLA RESPONSABILITÀ CIVILE NELLA SUA DUPLICE FUNZIONE PROTETTIVA.</a:t>
            </a:r>
          </a:p>
          <a:p>
            <a:pPr algn="ctr" eaLnBrk="1" hangingPunct="1"/>
            <a:endParaRPr lang="it-IT" altLang="it-IT" sz="2000" b="1">
              <a:solidFill>
                <a:srgbClr val="000000"/>
              </a:solidFill>
              <a:latin typeface="Cambria" panose="02040503050406030204" pitchFamily="18" charset="0"/>
            </a:endParaRPr>
          </a:p>
          <a:p>
            <a:pPr algn="just" eaLnBrk="1" hangingPunct="1">
              <a:buFont typeface="Arial" panose="020B0604020202020204" pitchFamily="34" charset="0"/>
              <a:buChar char="•"/>
            </a:pPr>
            <a:r>
              <a:rPr lang="it-IT" altLang="it-IT" sz="2700" b="1" u="sng">
                <a:solidFill>
                  <a:srgbClr val="0000FF"/>
                </a:solidFill>
                <a:latin typeface="Cambria" panose="02040503050406030204" pitchFamily="18" charset="0"/>
              </a:rPr>
              <a:t>Protezione del </a:t>
            </a:r>
            <a:r>
              <a:rPr lang="it-IT" altLang="it-IT" sz="2700" b="1" u="sng">
                <a:solidFill>
                  <a:srgbClr val="FF0000"/>
                </a:solidFill>
                <a:latin typeface="Cambria" panose="02040503050406030204" pitchFamily="18" charset="0"/>
              </a:rPr>
              <a:t>danneggiante</a:t>
            </a:r>
            <a:r>
              <a:rPr lang="it-IT" altLang="it-IT" sz="2700" b="1" u="sng">
                <a:solidFill>
                  <a:srgbClr val="0000FF"/>
                </a:solidFill>
                <a:latin typeface="Cambria" panose="02040503050406030204" pitchFamily="18" charset="0"/>
              </a:rPr>
              <a:t> dal RISCHIO della sua esposizione patrimoniale;</a:t>
            </a:r>
          </a:p>
          <a:p>
            <a:pPr algn="just" eaLnBrk="1" hangingPunct="1">
              <a:buFont typeface="Arial" panose="020B0604020202020204" pitchFamily="34" charset="0"/>
              <a:buChar char="•"/>
            </a:pPr>
            <a:r>
              <a:rPr lang="it-IT" altLang="it-IT" sz="2700" b="1" u="sng">
                <a:solidFill>
                  <a:srgbClr val="0000FF"/>
                </a:solidFill>
                <a:latin typeface="Cambria" panose="02040503050406030204" pitchFamily="18" charset="0"/>
              </a:rPr>
              <a:t>Protezione del </a:t>
            </a:r>
            <a:r>
              <a:rPr lang="it-IT" altLang="it-IT" sz="2700" b="1" u="sng">
                <a:solidFill>
                  <a:srgbClr val="FF0000"/>
                </a:solidFill>
                <a:latin typeface="Cambria" panose="02040503050406030204" pitchFamily="18" charset="0"/>
              </a:rPr>
              <a:t>danneggiato </a:t>
            </a:r>
            <a:r>
              <a:rPr lang="it-IT" altLang="it-IT" sz="2700" b="1" u="sng">
                <a:solidFill>
                  <a:srgbClr val="0000FF"/>
                </a:solidFill>
                <a:latin typeface="Cambria" panose="02040503050406030204" pitchFamily="18" charset="0"/>
              </a:rPr>
              <a:t>dal RISCHIO di insolvenza del danneggiante </a:t>
            </a:r>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1" descr="john-taylor-duran-duran-april-2016-performance-billboard-15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408113"/>
            <a:ext cx="4056062"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Immagine 2" descr="John_Taylor_Oculi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331788"/>
            <a:ext cx="3862387"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a:spLocks noChangeArrowheads="1"/>
          </p:cNvSpPr>
          <p:nvPr/>
        </p:nvSpPr>
        <p:spPr bwMode="auto">
          <a:xfrm>
            <a:off x="1327150" y="4394200"/>
            <a:ext cx="3098800" cy="101917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solidFill>
                  <a:schemeClr val="lt1"/>
                </a:solidFill>
                <a:latin typeface="+mn-lt"/>
                <a:ea typeface="+mn-ea"/>
              </a:rPr>
              <a:t>John  Taylor?</a:t>
            </a:r>
          </a:p>
        </p:txBody>
      </p:sp>
      <p:sp>
        <p:nvSpPr>
          <p:cNvPr id="5" name="Rettangolo arrotondato 4"/>
          <p:cNvSpPr>
            <a:spLocks noChangeArrowheads="1"/>
          </p:cNvSpPr>
          <p:nvPr/>
        </p:nvSpPr>
        <p:spPr bwMode="auto">
          <a:xfrm>
            <a:off x="612775" y="5605463"/>
            <a:ext cx="8001000" cy="660400"/>
          </a:xfrm>
          <a:prstGeom prst="roundRect">
            <a:avLst>
              <a:gd name="adj" fmla="val 16667"/>
            </a:avLst>
          </a:prstGeom>
          <a:solidFill>
            <a:srgbClr val="404040"/>
          </a:solidFill>
          <a:ln w="9525">
            <a:solidFill>
              <a:srgbClr val="4A7EBB"/>
            </a:solidFill>
            <a:round/>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900" b="1" i="1">
                <a:solidFill>
                  <a:srgbClr val="FFFFFF"/>
                </a:solidFill>
              </a:rPr>
              <a:t>“una rara combinazione fra un uomo di seria scienza e un ciarlatano nella pratica quotidiana”</a:t>
            </a:r>
            <a:r>
              <a:rPr lang="it-IT" altLang="ja-JP" sz="1900" b="1">
                <a:solidFill>
                  <a:srgbClr val="FFFFFF"/>
                </a:solidFill>
              </a:rPr>
              <a:t>.</a:t>
            </a:r>
            <a:endParaRPr lang="it-IT" altLang="it-IT" sz="1900" b="1">
              <a:solidFill>
                <a:srgbClr val="FFFF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50800" y="1120775"/>
            <a:ext cx="8913813" cy="5262563"/>
          </a:xfrm>
          <a:prstGeom prst="rect">
            <a:avLst/>
          </a:prstGeom>
          <a:solidFill>
            <a:schemeClr val="bg1"/>
          </a:solidFill>
          <a:ln w="9525">
            <a:solidFill>
              <a:srgbClr val="953735"/>
            </a:solidFill>
            <a:miter lim="800000"/>
            <a:headEnd/>
            <a:tailEnd/>
          </a:ln>
        </p:spPr>
        <p:txBody>
          <a:bodyPr lIns="91437" tIns="45718" rIns="91437" bIns="45718"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800"/>
              <a:t>In taluni comparti l’assicurazione non è, dunque, più volontaria o facoltativa, ma cogente ed imposta.</a:t>
            </a:r>
            <a:br>
              <a:rPr lang="it-IT" altLang="it-IT" sz="2800"/>
            </a:br>
            <a:endParaRPr lang="it-IT" altLang="it-IT" sz="2800">
              <a:solidFill>
                <a:srgbClr val="FF0000"/>
              </a:solidFill>
            </a:endParaRPr>
          </a:p>
          <a:p>
            <a:pPr algn="ctr" eaLnBrk="1" hangingPunct="1"/>
            <a:r>
              <a:rPr lang="it-IT" altLang="it-IT" sz="2800">
                <a:solidFill>
                  <a:srgbClr val="FF0000"/>
                </a:solidFill>
              </a:rPr>
              <a:t>Per poter soddisfare l’obbligo assicurativo (attivo e passivo) occorre però  </a:t>
            </a:r>
            <a:endParaRPr lang="it-IT" altLang="it-IT" sz="2800"/>
          </a:p>
          <a:p>
            <a:pPr eaLnBrk="1" hangingPunct="1">
              <a:buFontTx/>
              <a:buAutoNum type="alphaLcParenR"/>
            </a:pPr>
            <a:r>
              <a:rPr lang="it-IT" altLang="it-IT" sz="2800"/>
              <a:t>Che il rischio sia </a:t>
            </a:r>
            <a:r>
              <a:rPr lang="it-IT" altLang="it-IT" sz="2800" b="1"/>
              <a:t>sostenibile</a:t>
            </a:r>
          </a:p>
          <a:p>
            <a:pPr eaLnBrk="1" hangingPunct="1">
              <a:buFontTx/>
              <a:buAutoNum type="alphaLcParenR"/>
            </a:pPr>
            <a:r>
              <a:rPr lang="it-IT" altLang="it-IT" sz="2800"/>
              <a:t>Che il rischio sia </a:t>
            </a:r>
            <a:r>
              <a:rPr lang="it-IT" altLang="it-IT" sz="2800" b="1"/>
              <a:t>profilabile</a:t>
            </a:r>
          </a:p>
          <a:p>
            <a:pPr eaLnBrk="1" hangingPunct="1"/>
            <a:endParaRPr lang="it-IT" altLang="it-IT" sz="2800" b="1"/>
          </a:p>
          <a:p>
            <a:pPr algn="ctr" eaLnBrk="1" hangingPunct="1"/>
            <a:r>
              <a:rPr lang="it-IT" altLang="it-IT" sz="2800" b="1"/>
              <a:t>Occorre, in altre parole, consentire che il rischio sia correttamente assunto a condizioni di premio accessibili: ciò condiziona il regime della responsabilità e del danno risarcibile</a:t>
            </a:r>
            <a:endParaRPr lang="it-IT" altLang="it-IT" sz="2800">
              <a:solidFill>
                <a:srgbClr val="FF0000"/>
              </a:solidFill>
            </a:endParaRPr>
          </a:p>
        </p:txBody>
      </p:sp>
      <p:sp>
        <p:nvSpPr>
          <p:cNvPr id="4" name="Rectangle 6"/>
          <p:cNvSpPr>
            <a:spLocks noChangeArrowheads="1"/>
          </p:cNvSpPr>
          <p:nvPr/>
        </p:nvSpPr>
        <p:spPr bwMode="auto">
          <a:xfrm>
            <a:off x="1835150" y="260350"/>
            <a:ext cx="6350000" cy="708025"/>
          </a:xfrm>
          <a:prstGeom prst="rect">
            <a:avLst/>
          </a:prstGeom>
          <a:solidFill>
            <a:schemeClr val="accent2">
              <a:lumMod val="75000"/>
            </a:schemeClr>
          </a:solidFill>
          <a:ln w="9525">
            <a:solidFill>
              <a:srgbClr val="953735"/>
            </a:solidFill>
            <a:miter lim="800000"/>
            <a:headEnd/>
            <a:tailEnd/>
          </a:ln>
        </p:spPr>
        <p:txBody>
          <a:bodyPr lIns="91437" tIns="45718" rIns="91437" bIns="45718" anchor="ctr">
            <a:spAutoFit/>
          </a:bodyPr>
          <a:lstStyle>
            <a:lvl1pPr marL="455613" indent="-45561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500"/>
              </a:spcBef>
              <a:spcAft>
                <a:spcPts val="500"/>
              </a:spcAft>
            </a:pPr>
            <a:r>
              <a:rPr lang="it-IT" altLang="it-IT" sz="2000" b="1">
                <a:solidFill>
                  <a:schemeClr val="bg1"/>
                </a:solidFill>
                <a:latin typeface="Cambria" panose="02040503050406030204" pitchFamily="18" charset="0"/>
              </a:rPr>
              <a:t>L’assicurazione obbligatoria ed il diritto dei sistemi obbligatoriamente assicurati</a:t>
            </a:r>
            <a:endParaRPr lang="it-IT" altLang="it-IT" sz="2000" b="1">
              <a:latin typeface="Cambria" panose="02040503050406030204" pitchFamily="18" charset="0"/>
            </a:endParaRPr>
          </a:p>
        </p:txBody>
      </p:sp>
    </p:spTree>
  </p:cSld>
  <p:clrMapOvr>
    <a:masterClrMapping/>
  </p:clrMapOvr>
  <p:transition>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ChangeArrowheads="1"/>
          </p:cNvSpPr>
          <p:nvPr/>
        </p:nvSpPr>
        <p:spPr bwMode="auto">
          <a:xfrm>
            <a:off x="762000" y="1217613"/>
            <a:ext cx="7343775" cy="4832350"/>
          </a:xfrm>
          <a:prstGeom prst="rect">
            <a:avLst/>
          </a:prstGeom>
          <a:solidFill>
            <a:schemeClr val="bg1"/>
          </a:solidFill>
          <a:ln w="9525">
            <a:solidFill>
              <a:srgbClr val="953735"/>
            </a:solidFill>
            <a:miter lim="800000"/>
            <a:headEnd/>
            <a:tailEnd/>
          </a:ln>
        </p:spPr>
        <p:txBody>
          <a:bodyPr lIns="91437" tIns="45718" rIns="91437" bIns="45718"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800" b="1">
                <a:solidFill>
                  <a:srgbClr val="953735"/>
                </a:solidFill>
              </a:rPr>
              <a:t>LE REGOLE PROPRIE DELLA RESPONSABILITÀ OBBLIGATORIAMENTE ASSICURATA</a:t>
            </a:r>
          </a:p>
          <a:p>
            <a:pPr algn="ctr" eaLnBrk="1" hangingPunct="1"/>
            <a:endParaRPr lang="it-IT" altLang="it-IT" sz="2800" b="1">
              <a:solidFill>
                <a:srgbClr val="953735"/>
              </a:solidFill>
            </a:endParaRPr>
          </a:p>
          <a:p>
            <a:pPr algn="ctr" eaLnBrk="1" hangingPunct="1"/>
            <a:r>
              <a:rPr lang="it-IT" altLang="it-IT" sz="2800" b="1">
                <a:solidFill>
                  <a:srgbClr val="000000"/>
                </a:solidFill>
              </a:rPr>
              <a:t>PRESIDI A TUTELA DEI TERZI DANNEGGIATI ( TASCA CAPIENTE, AZIONE DIRETTA NON OPPONIBILITA’ DELLE ECCEZIONI) </a:t>
            </a:r>
          </a:p>
          <a:p>
            <a:pPr algn="ctr" eaLnBrk="1" hangingPunct="1"/>
            <a:r>
              <a:rPr lang="it-IT" altLang="it-IT" sz="2800" b="1">
                <a:solidFill>
                  <a:srgbClr val="000000"/>
                </a:solidFill>
              </a:rPr>
              <a:t>Vs</a:t>
            </a:r>
            <a:br>
              <a:rPr lang="it-IT" altLang="it-IT" sz="2800" b="1">
                <a:solidFill>
                  <a:srgbClr val="000000"/>
                </a:solidFill>
              </a:rPr>
            </a:br>
            <a:r>
              <a:rPr lang="it-IT" altLang="it-IT" sz="2800" b="1">
                <a:solidFill>
                  <a:srgbClr val="000000"/>
                </a:solidFill>
              </a:rPr>
              <a:t>ACCETTAZIONE SOLIDALE DI REGOLE DI RESPONSABILITA’ E RISARCITORIE A SÉ STANTI </a:t>
            </a:r>
            <a:r>
              <a:rPr lang="it-IT" altLang="it-IT" sz="2800" b="1" i="1">
                <a:solidFill>
                  <a:srgbClr val="FF0000"/>
                </a:solidFill>
              </a:rPr>
              <a:t>(il patto sociale si allarga….)</a:t>
            </a:r>
          </a:p>
          <a:p>
            <a:pPr algn="ctr" eaLnBrk="1" hangingPunct="1"/>
            <a:endParaRPr lang="it-IT" altLang="it-IT" sz="2800">
              <a:solidFill>
                <a:srgbClr val="FF0000"/>
              </a:solidFill>
            </a:endParaRPr>
          </a:p>
        </p:txBody>
      </p:sp>
    </p:spTree>
  </p:cSld>
  <p:clrMapOvr>
    <a:masterClrMapping/>
  </p:clrMapOvr>
  <p:transition>
    <p:spli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p:cNvSpPr>
            <a:spLocks noChangeArrowheads="1"/>
          </p:cNvSpPr>
          <p:nvPr/>
        </p:nvSpPr>
        <p:spPr bwMode="auto">
          <a:xfrm>
            <a:off x="2551113" y="465138"/>
            <a:ext cx="6108700" cy="3309937"/>
          </a:xfrm>
          <a:prstGeom prst="rect">
            <a:avLst/>
          </a:prstGeom>
          <a:solidFill>
            <a:srgbClr val="9BBB59"/>
          </a:solidFill>
          <a:ln w="9525">
            <a:solidFill>
              <a:schemeClr val="tx1"/>
            </a:solidFill>
            <a:miter lim="800000"/>
            <a:headEnd/>
            <a:tailEnd/>
          </a:ln>
        </p:spPr>
        <p:txBody>
          <a:bodyPr lIns="87495" tIns="43748" rIns="87495" bIns="43748" anchor="ctr">
            <a:spAutoFit/>
          </a:bodyPr>
          <a:lstStyle>
            <a:lvl1pPr marL="436563" indent="-43656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475"/>
              </a:spcBef>
              <a:spcAft>
                <a:spcPts val="475"/>
              </a:spcAft>
            </a:pPr>
            <a:r>
              <a:rPr lang="it-IT" altLang="it-IT" sz="4200" b="1">
                <a:latin typeface="Cambria" panose="02040503050406030204" pitchFamily="18" charset="0"/>
              </a:rPr>
              <a:t>ASSICURAZIONE VIRTUOSA O VIRTUALE?</a:t>
            </a:r>
            <a:endParaRPr lang="it-IT" altLang="it-IT" sz="2300" b="1">
              <a:solidFill>
                <a:schemeClr val="bg1"/>
              </a:solidFill>
              <a:latin typeface="Cambria" panose="02040503050406030204" pitchFamily="18" charset="0"/>
            </a:endParaRPr>
          </a:p>
          <a:p>
            <a:pPr algn="ctr" eaLnBrk="1" hangingPunct="1">
              <a:spcBef>
                <a:spcPts val="475"/>
              </a:spcBef>
              <a:spcAft>
                <a:spcPts val="475"/>
              </a:spcAft>
            </a:pPr>
            <a:r>
              <a:rPr lang="it-IT" altLang="it-IT" sz="3800" b="1" u="sng">
                <a:solidFill>
                  <a:schemeClr val="bg1"/>
                </a:solidFill>
                <a:latin typeface="Cambria" panose="02040503050406030204" pitchFamily="18" charset="0"/>
              </a:rPr>
              <a:t>(in assenza dell’obbligo a contrarre?)</a:t>
            </a:r>
          </a:p>
        </p:txBody>
      </p:sp>
      <p:sp>
        <p:nvSpPr>
          <p:cNvPr id="2" name="Ovale 1"/>
          <p:cNvSpPr>
            <a:spLocks noChangeArrowheads="1"/>
          </p:cNvSpPr>
          <p:nvPr/>
        </p:nvSpPr>
        <p:spPr bwMode="auto">
          <a:xfrm>
            <a:off x="547688" y="4038600"/>
            <a:ext cx="4432300" cy="1998663"/>
          </a:xfrm>
          <a:prstGeom prst="ellipse">
            <a:avLst/>
          </a:prstGeom>
          <a:solidFill>
            <a:srgbClr val="C6D9F1"/>
          </a:solidFill>
          <a:ln w="9525">
            <a:solidFill>
              <a:srgbClr val="4A7EBB"/>
            </a:solidFill>
            <a:round/>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latin typeface="+mn-lt"/>
                <a:ea typeface="+mn-ea"/>
              </a:rPr>
              <a:t>La disciplina assicurativa della legge Gelli: una scelta opportunistica e consapevole!</a:t>
            </a:r>
          </a:p>
        </p:txBody>
      </p:sp>
      <p:sp>
        <p:nvSpPr>
          <p:cNvPr id="3" name="Freccia destra 2"/>
          <p:cNvSpPr>
            <a:spLocks noChangeArrowheads="1"/>
          </p:cNvSpPr>
          <p:nvPr/>
        </p:nvSpPr>
        <p:spPr bwMode="auto">
          <a:xfrm>
            <a:off x="5175250" y="4740275"/>
            <a:ext cx="1090613" cy="563563"/>
          </a:xfrm>
          <a:prstGeom prst="rightArrow">
            <a:avLst>
              <a:gd name="adj1" fmla="val 50000"/>
              <a:gd name="adj2" fmla="val 5000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endParaRPr lang="it-IT">
              <a:solidFill>
                <a:schemeClr val="lt1"/>
              </a:solidFill>
              <a:latin typeface="+mn-lt"/>
              <a:ea typeface="+mn-ea"/>
            </a:endParaRPr>
          </a:p>
        </p:txBody>
      </p:sp>
      <p:sp>
        <p:nvSpPr>
          <p:cNvPr id="5" name="Rettangolo 4"/>
          <p:cNvSpPr>
            <a:spLocks noChangeArrowheads="1"/>
          </p:cNvSpPr>
          <p:nvPr/>
        </p:nvSpPr>
        <p:spPr bwMode="auto">
          <a:xfrm>
            <a:off x="6640513" y="4068763"/>
            <a:ext cx="2135187" cy="182403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solidFill>
                  <a:schemeClr val="lt1"/>
                </a:solidFill>
                <a:latin typeface="+mn-lt"/>
                <a:ea typeface="+mn-ea"/>
              </a:rPr>
              <a:t>Largo spazio alla decretazione attuativa</a:t>
            </a:r>
          </a:p>
        </p:txBody>
      </p:sp>
    </p:spTree>
  </p:cSld>
  <p:clrMapOvr>
    <a:masterClrMapping/>
  </p:clrMapOvr>
  <p:transition>
    <p:spli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736600" y="1892300"/>
            <a:ext cx="7800975"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495" tIns="43748" rIns="87495" bIns="43748">
            <a:spAutoFit/>
          </a:bodyPr>
          <a:lstStyle/>
          <a:p>
            <a:pPr>
              <a:defRPr/>
            </a:pPr>
            <a:endParaRPr lang="it-IT">
              <a:latin typeface="Calibri" charset="0"/>
              <a:ea typeface="ＭＳ Ｐゴシック" charset="0"/>
              <a:cs typeface="ＭＳ Ｐゴシック" charset="0"/>
            </a:endParaRPr>
          </a:p>
        </p:txBody>
      </p:sp>
      <p:sp>
        <p:nvSpPr>
          <p:cNvPr id="179205" name="Rectangle 5"/>
          <p:cNvSpPr>
            <a:spLocks noChangeArrowheads="1"/>
          </p:cNvSpPr>
          <p:nvPr/>
        </p:nvSpPr>
        <p:spPr bwMode="auto">
          <a:xfrm>
            <a:off x="554038" y="1243013"/>
            <a:ext cx="7983537" cy="500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2300"/>
              <a:t>La tecnica legislativa (norma primaria e decreti attuativi) seguita dal legislatore – per lo più – nella materia assicurativa può, in qualche modo, definirsi consapevole e (positivamente) “opportunistica”: consapevole delle peculiarità correlate alla costruzione di un sistema obbligatoriamente assicurato della sanità, in cui le relazioni tra i diversi attori coinvolti (strutture, professionisti, imprese assicurative e pazienti) sono sovente complesse. Opportunistica, in quanto volta a consolidare i principi di fondo ed a porre i capisaldi di una riforma epocale che sarebbe stata probabilmente frenata se animata anche dalla pretesa di definire compiutamente ogni aspetto di dettaglio dell’operazione assicurativa. Dettaglio perciò demandato al seguito ed all’esito di un più capillare percorso di approfondimento tecnico. </a:t>
            </a:r>
          </a:p>
        </p:txBody>
      </p:sp>
      <p:sp>
        <p:nvSpPr>
          <p:cNvPr id="83971" name="CasellaDiTesto 3"/>
          <p:cNvSpPr txBox="1">
            <a:spLocks noChangeArrowheads="1"/>
          </p:cNvSpPr>
          <p:nvPr/>
        </p:nvSpPr>
        <p:spPr bwMode="auto">
          <a:xfrm>
            <a:off x="8032750" y="6029325"/>
            <a:ext cx="706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1500" i="1"/>
              <a:t>Segue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736600" y="1892300"/>
            <a:ext cx="7800975"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495" tIns="43748" rIns="87495" bIns="43748">
            <a:spAutoFit/>
          </a:bodyPr>
          <a:lstStyle/>
          <a:p>
            <a:pPr>
              <a:defRPr/>
            </a:pPr>
            <a:endParaRPr lang="it-IT">
              <a:latin typeface="Calibri" charset="0"/>
              <a:ea typeface="ＭＳ Ｐゴシック" charset="0"/>
              <a:cs typeface="ＭＳ Ｐゴシック" charset="0"/>
            </a:endParaRPr>
          </a:p>
        </p:txBody>
      </p:sp>
      <p:sp>
        <p:nvSpPr>
          <p:cNvPr id="179205" name="Rectangle 5"/>
          <p:cNvSpPr>
            <a:spLocks noChangeArrowheads="1"/>
          </p:cNvSpPr>
          <p:nvPr/>
        </p:nvSpPr>
        <p:spPr bwMode="auto">
          <a:xfrm>
            <a:off x="554038" y="1243013"/>
            <a:ext cx="7983537" cy="4649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2300"/>
              <a:t>La nuova legge n. 24/2017, prevede i seguenti decreti attuativi: </a:t>
            </a:r>
          </a:p>
          <a:p>
            <a:pPr algn="just" eaLnBrk="1" hangingPunct="1">
              <a:buFontTx/>
              <a:buChar char="-"/>
            </a:pPr>
            <a:r>
              <a:rPr lang="it-IT" altLang="it-IT" sz="2300"/>
              <a:t>DM entro tre mesi per l’osservatorio delle buone pratiche (art. 2); </a:t>
            </a:r>
          </a:p>
          <a:p>
            <a:pPr algn="just" eaLnBrk="1" hangingPunct="1">
              <a:buFontTx/>
              <a:buChar char="-"/>
            </a:pPr>
            <a:r>
              <a:rPr lang="it-IT" altLang="it-IT" sz="2300"/>
              <a:t>DM entro tre mesi per i criteri di accreditamento delle società scientifiche (art. 5); </a:t>
            </a:r>
          </a:p>
          <a:p>
            <a:pPr algn="just" eaLnBrk="1" hangingPunct="1">
              <a:buFontTx/>
              <a:buChar char="-"/>
            </a:pPr>
            <a:r>
              <a:rPr lang="it-IT" altLang="it-IT" sz="2300"/>
              <a:t>DM entro tre mesi per il SNLG; </a:t>
            </a:r>
          </a:p>
          <a:p>
            <a:pPr algn="just" eaLnBrk="1" hangingPunct="1">
              <a:buFontTx/>
              <a:buChar char="-"/>
            </a:pPr>
            <a:r>
              <a:rPr lang="it-IT" altLang="it-IT" sz="2300"/>
              <a:t>DM entro tre mesi per i criteri e le modalità delle funzioni di vigilanza e controllo sulle imprese di assicurazione; </a:t>
            </a:r>
          </a:p>
          <a:p>
            <a:pPr algn="just" eaLnBrk="1" hangingPunct="1">
              <a:buFontTx/>
              <a:buChar char="-"/>
            </a:pPr>
            <a:r>
              <a:rPr lang="it-IT" altLang="it-IT" sz="2300"/>
              <a:t>DM entro quattro mesi per i requisiti minimi delle polizze per strutture e professionisti; </a:t>
            </a:r>
          </a:p>
          <a:p>
            <a:pPr algn="just" eaLnBrk="1" hangingPunct="1">
              <a:buFontTx/>
              <a:buChar char="-"/>
            </a:pPr>
            <a:r>
              <a:rPr lang="it-IT" altLang="it-IT" sz="2300"/>
              <a:t>DM entro quattro mesi per le modalità di comunicazione dei dati delle polizze; </a:t>
            </a:r>
          </a:p>
          <a:p>
            <a:pPr algn="just" eaLnBrk="1" hangingPunct="1">
              <a:buFontTx/>
              <a:buChar char="-"/>
            </a:pPr>
            <a:r>
              <a:rPr lang="it-IT" altLang="it-IT" sz="2300"/>
              <a:t>DM entro quattro mesi per l’istituzione del fondo di garanzia. </a:t>
            </a:r>
          </a:p>
        </p:txBody>
      </p:sp>
      <p:sp>
        <p:nvSpPr>
          <p:cNvPr id="84995" name="CasellaDiTesto 3"/>
          <p:cNvSpPr txBox="1">
            <a:spLocks noChangeArrowheads="1"/>
          </p:cNvSpPr>
          <p:nvPr/>
        </p:nvSpPr>
        <p:spPr bwMode="auto">
          <a:xfrm>
            <a:off x="8032750" y="6029325"/>
            <a:ext cx="706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1500" i="1"/>
              <a:t>Segue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a 9"/>
          <p:cNvGraphicFramePr/>
          <p:nvPr/>
        </p:nvGraphicFramePr>
        <p:xfrm>
          <a:off x="1665504" y="1459923"/>
          <a:ext cx="5855221" cy="4414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222250" y="1354138"/>
            <a:ext cx="8699500" cy="4592637"/>
          </a:xfrm>
          <a:prstGeom prst="rect">
            <a:avLst/>
          </a:prstGeom>
          <a:solidFill>
            <a:srgbClr val="9BBB59"/>
          </a:solidFill>
          <a:ln w="9525">
            <a:solidFill>
              <a:schemeClr val="tx1"/>
            </a:solidFill>
            <a:miter lim="800000"/>
            <a:headEnd/>
            <a:tailEnd/>
          </a:ln>
        </p:spPr>
        <p:txBody>
          <a:bodyPr lIns="87495" tIns="43748" rIns="87495" bIns="43748" anchor="ctr">
            <a:spAutoFit/>
          </a:bodyPr>
          <a:lstStyle>
            <a:lvl1pPr marL="436563" indent="-43656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475"/>
              </a:spcBef>
              <a:spcAft>
                <a:spcPts val="475"/>
              </a:spcAft>
            </a:pPr>
            <a:r>
              <a:rPr lang="it-IT" altLang="it-IT" sz="4200" b="1">
                <a:solidFill>
                  <a:srgbClr val="FF0000"/>
                </a:solidFill>
                <a:latin typeface="Cambria" panose="02040503050406030204" pitchFamily="18" charset="0"/>
              </a:rPr>
              <a:t>La regola di base:</a:t>
            </a:r>
          </a:p>
          <a:p>
            <a:pPr algn="just" eaLnBrk="1" hangingPunct="1"/>
            <a:r>
              <a:rPr lang="it-IT" altLang="it-IT" sz="3400"/>
              <a:t>Il potere di governo del proprio rischio  giustifica l’applicazione della responsabilità contrattuale (tanto per la struttura quanto per il medico); </a:t>
            </a:r>
            <a:r>
              <a:rPr lang="it-IT" altLang="it-IT" sz="3400" b="1"/>
              <a:t>responsabilità contrattuale alla quale è correlato – normalmente – l’obbligo di assicurarsi in proprio, a tutela del (proprio)  paziente.</a:t>
            </a:r>
            <a:r>
              <a:rPr lang="it-IT" altLang="it-IT" sz="4200"/>
              <a:t> </a:t>
            </a:r>
          </a:p>
        </p:txBody>
      </p:sp>
    </p:spTree>
  </p:cSld>
  <p:clrMapOvr>
    <a:masterClrMapping/>
  </p:clrMapOvr>
  <p:transition>
    <p:spli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4"/>
          <p:cNvSpPr txBox="1">
            <a:spLocks noChangeArrowheads="1"/>
          </p:cNvSpPr>
          <p:nvPr/>
        </p:nvSpPr>
        <p:spPr bwMode="auto">
          <a:xfrm>
            <a:off x="736600" y="1892300"/>
            <a:ext cx="78009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it-IT" altLang="it-IT" sz="1800">
              <a:solidFill>
                <a:srgbClr val="000000"/>
              </a:solidFill>
            </a:endParaRPr>
          </a:p>
        </p:txBody>
      </p:sp>
      <p:sp>
        <p:nvSpPr>
          <p:cNvPr id="179205" name="Rectangle 5"/>
          <p:cNvSpPr>
            <a:spLocks noChangeArrowheads="1"/>
          </p:cNvSpPr>
          <p:nvPr/>
        </p:nvSpPr>
        <p:spPr bwMode="auto">
          <a:xfrm>
            <a:off x="211138" y="433388"/>
            <a:ext cx="8326437" cy="5321300"/>
          </a:xfrm>
          <a:prstGeom prst="rect">
            <a:avLst/>
          </a:prstGeom>
          <a:noFill/>
          <a:ln>
            <a:noFill/>
          </a:ln>
          <a:effectLs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C00000"/>
                </a:solidFill>
                <a:latin typeface="Trebuchet MS" panose="020B0603020202020204" pitchFamily="34" charset="0"/>
              </a:rPr>
              <a:t>Art. 10</a:t>
            </a:r>
            <a:endParaRPr lang="it-IT" altLang="it-IT" sz="2300" b="1" i="1">
              <a:solidFill>
                <a:srgbClr val="C00000"/>
              </a:solidFill>
            </a:endParaRPr>
          </a:p>
          <a:p>
            <a:pPr algn="just" eaLnBrk="1" hangingPunct="1"/>
            <a:endParaRPr lang="it-IT" altLang="it-IT" sz="2300">
              <a:solidFill>
                <a:srgbClr val="000000"/>
              </a:solidFill>
              <a:latin typeface="Trebuchet MS" panose="020B0603020202020204" pitchFamily="34" charset="0"/>
            </a:endParaRPr>
          </a:p>
          <a:p>
            <a:pPr algn="just" eaLnBrk="1" hangingPunct="1">
              <a:buFontTx/>
              <a:buAutoNum type="arabicPeriod"/>
            </a:pPr>
            <a:r>
              <a:rPr lang="it-IT" altLang="it-IT" sz="2100" b="1">
                <a:solidFill>
                  <a:srgbClr val="FF0000"/>
                </a:solidFill>
                <a:latin typeface="Trebuchet MS" panose="020B0603020202020204" pitchFamily="34" charset="0"/>
              </a:rPr>
              <a:t>Le strutture </a:t>
            </a:r>
            <a:r>
              <a:rPr lang="it-IT" altLang="it-IT" sz="2100">
                <a:solidFill>
                  <a:srgbClr val="000000"/>
                </a:solidFill>
                <a:latin typeface="Trebuchet MS" panose="020B0603020202020204" pitchFamily="34" charset="0"/>
              </a:rPr>
              <a:t>sanitarie  e  sociosanitarie  pubbliche  e  private devono essere provviste di copertura assicurativa o </a:t>
            </a:r>
            <a:r>
              <a:rPr lang="it-IT" altLang="it-IT" sz="2100" b="1">
                <a:solidFill>
                  <a:srgbClr val="000000"/>
                </a:solidFill>
                <a:latin typeface="Trebuchet MS" panose="020B0603020202020204" pitchFamily="34" charset="0"/>
              </a:rPr>
              <a:t>di altre analoghe misure  </a:t>
            </a:r>
            <a:r>
              <a:rPr lang="it-IT" altLang="it-IT" sz="2100">
                <a:solidFill>
                  <a:srgbClr val="000000"/>
                </a:solidFill>
                <a:latin typeface="Trebuchet MS" panose="020B0603020202020204" pitchFamily="34" charset="0"/>
              </a:rPr>
              <a:t>per  la  responsabilità  civile  verso  terzi   e   per   la responsabilità  civile   verso   prestatori   d'opera,   ai   sensi dell'articolo 27, comma 1-bis, del decreto-legge 24 giugno  2014,  n. 90……</a:t>
            </a:r>
            <a:r>
              <a:rPr lang="it-IT" altLang="it-IT" sz="2100">
                <a:solidFill>
                  <a:srgbClr val="FF0000"/>
                </a:solidFill>
                <a:latin typeface="Trebuchet MS" panose="020B0603020202020204" pitchFamily="34" charset="0"/>
              </a:rPr>
              <a:t> </a:t>
            </a:r>
            <a:r>
              <a:rPr lang="it-IT" altLang="it-IT" sz="2100" b="1">
                <a:solidFill>
                  <a:srgbClr val="FF0000"/>
                </a:solidFill>
                <a:latin typeface="Trebuchet MS" panose="020B0603020202020204" pitchFamily="34" charset="0"/>
              </a:rPr>
              <a:t>anche per danni  cagionati  dal  personale  a  qualunque  titolo operante presso</a:t>
            </a:r>
            <a:r>
              <a:rPr lang="it-IT" altLang="it-IT" sz="2100" b="1">
                <a:solidFill>
                  <a:srgbClr val="000000"/>
                </a:solidFill>
                <a:latin typeface="Trebuchet MS" panose="020B0603020202020204" pitchFamily="34" charset="0"/>
              </a:rPr>
              <a:t> </a:t>
            </a:r>
            <a:r>
              <a:rPr lang="it-IT" altLang="it-IT" sz="2100">
                <a:solidFill>
                  <a:srgbClr val="000000"/>
                </a:solidFill>
                <a:latin typeface="Trebuchet MS" panose="020B0603020202020204" pitchFamily="34" charset="0"/>
              </a:rPr>
              <a:t>le strutture sanitarie o sociosanitarie  pubbliche  e private,  compresi  coloro  che  svolgono  attività  di  formazione, aggiornamento nonché di sperimentazione e  di  ricerca  clinica.  La disposizione del primo periodo  si  applica  anche  alle  prestazioni sanitarie svolte in regime di libera professione intramuraria  ovvero in regime di convenzione con il Servizio sanitario nazionale  nonché attraverso la telemedicina</a:t>
            </a:r>
            <a:r>
              <a:rPr lang="it-IT" altLang="it-IT" sz="2100">
                <a:latin typeface="Trebuchet MS" panose="020B0603020202020204" pitchFamily="34" charset="0"/>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asellaDiTesto 5"/>
          <p:cNvSpPr txBox="1">
            <a:spLocks noChangeArrowheads="1"/>
          </p:cNvSpPr>
          <p:nvPr/>
        </p:nvSpPr>
        <p:spPr bwMode="auto">
          <a:xfrm>
            <a:off x="338138" y="1792288"/>
            <a:ext cx="84851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latin typeface="Cambria" panose="02040503050406030204" pitchFamily="18" charset="0"/>
              </a:rPr>
              <a:t>In attesa dei decreti attuativi…..</a:t>
            </a:r>
            <a:endParaRPr lang="it-IT" altLang="it-IT" sz="1900" b="1">
              <a:latin typeface="Cambria" panose="02040503050406030204" pitchFamily="18" charset="0"/>
            </a:endParaRPr>
          </a:p>
        </p:txBody>
      </p:sp>
      <p:sp>
        <p:nvSpPr>
          <p:cNvPr id="90114" name="CasellaDiTesto 7"/>
          <p:cNvSpPr txBox="1">
            <a:spLocks noChangeArrowheads="1"/>
          </p:cNvSpPr>
          <p:nvPr/>
        </p:nvSpPr>
        <p:spPr bwMode="auto">
          <a:xfrm>
            <a:off x="338138" y="2406650"/>
            <a:ext cx="8632825"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1800"/>
              <a:t>La latitudine della formula (che parla </a:t>
            </a:r>
            <a:r>
              <a:rPr lang="it-IT" altLang="it-IT" sz="1900" b="1">
                <a:solidFill>
                  <a:srgbClr val="FF0000"/>
                </a:solidFill>
              </a:rPr>
              <a:t>genericamente di terzi e di personale a qualunque titolo operante all’interno della struttura</a:t>
            </a:r>
            <a:r>
              <a:rPr lang="it-IT" altLang="it-IT" sz="1800"/>
              <a:t>) potrebbe autorizzare un’interpretazione estensiva della disposizione, </a:t>
            </a:r>
            <a:r>
              <a:rPr lang="it-IT" altLang="it-IT" sz="1900" b="1"/>
              <a:t>sino a ritenere che debba essere considerato in garanzia ogni episodio di responsabilità civile (a danno di qualsiasi terzo, anche non strettamente “paziente”) riconducibile a soggetti che operino per la struttura</a:t>
            </a:r>
            <a:r>
              <a:rPr lang="it-IT" altLang="it-IT" sz="1800"/>
              <a:t>. Se così fosse, dovrebbe esser coperta – ad esempio – anche la responsabilità dell’addetto ai circuiti elettrici (persino nell’ipotesi in cui un visitatore – non in cura – presso la struttura rimanesse folgorato a seguito di un contatto con un filo conduttore lasciato scoperto). </a:t>
            </a:r>
            <a:r>
              <a:rPr lang="it-IT" altLang="it-IT" sz="1900" b="1"/>
              <a:t>Si tratta, dunque, di comprendere se il sintagma “</a:t>
            </a:r>
            <a:r>
              <a:rPr lang="it-IT" altLang="ja-JP" sz="1900" b="1" i="1"/>
              <a:t>a qualunque titolo</a:t>
            </a:r>
            <a:r>
              <a:rPr lang="it-IT" altLang="it-IT" sz="1900" b="1"/>
              <a:t>”</a:t>
            </a:r>
            <a:r>
              <a:rPr lang="it-IT" altLang="ja-JP" sz="1900" b="1"/>
              <a:t> debba essere inteso estensivamente oppure in considerazione di una rapporto di – almeno – minima correlazione (occasionalità necessaria) con la prestazione di cura</a:t>
            </a:r>
            <a:r>
              <a:rPr lang="it-IT" altLang="ja-JP" sz="1800"/>
              <a:t> (come avrebbe, forse, potuto dirsi a proposito del DL Madia, che comunque si riferiva a strutture che</a:t>
            </a:r>
            <a:r>
              <a:rPr lang="it-IT" altLang="ja-JP" sz="1800" b="1" i="1"/>
              <a:t> </a:t>
            </a:r>
            <a:r>
              <a:rPr lang="it-IT" altLang="ja-JP" sz="1800"/>
              <a:t>rendono </a:t>
            </a:r>
            <a:r>
              <a:rPr lang="it-IT" altLang="it-IT" sz="1800"/>
              <a:t>“</a:t>
            </a:r>
            <a:r>
              <a:rPr lang="it-IT" altLang="ja-JP" sz="1800"/>
              <a:t>prestazioni sanitarie a favore di terzi</a:t>
            </a:r>
            <a:r>
              <a:rPr lang="it-IT" altLang="it-IT" sz="1800"/>
              <a:t>”</a:t>
            </a:r>
            <a:r>
              <a:rPr lang="it-IT" altLang="ja-JP" sz="1800"/>
              <a:t>). ….</a:t>
            </a:r>
            <a:r>
              <a:rPr lang="it-IT" altLang="ja-JP" sz="1800" b="1" i="1"/>
              <a:t>E la sperimentazione..???</a:t>
            </a:r>
            <a:endParaRPr lang="it-IT" altLang="it-IT" sz="1800" b="1" i="1">
              <a:latin typeface="Cambria" panose="02040503050406030204" pitchFamily="18" charset="0"/>
            </a:endParaRPr>
          </a:p>
        </p:txBody>
      </p:sp>
      <p:sp>
        <p:nvSpPr>
          <p:cNvPr id="4" name="Rettangolo 3"/>
          <p:cNvSpPr>
            <a:spLocks noChangeArrowheads="1"/>
          </p:cNvSpPr>
          <p:nvPr/>
        </p:nvSpPr>
        <p:spPr bwMode="auto">
          <a:xfrm>
            <a:off x="1884363" y="481013"/>
            <a:ext cx="5734050" cy="1146175"/>
          </a:xfrm>
          <a:prstGeom prst="rect">
            <a:avLst/>
          </a:prstGeom>
          <a:solidFill>
            <a:srgbClr val="9BBB59"/>
          </a:solidFill>
          <a:ln w="9525">
            <a:solidFill>
              <a:srgbClr val="F69240"/>
            </a:solidFill>
            <a:miter lim="800000"/>
            <a:headEnd/>
            <a:tailEnd/>
          </a:ln>
          <a:effectLst>
            <a:outerShdw blurRad="40000" dist="20000" dir="5400000" rotWithShape="0">
              <a:srgbClr val="808080">
                <a:alpha val="37999"/>
              </a:srgbClr>
            </a:outerShdw>
          </a:effectLst>
        </p:spPr>
        <p:txBody>
          <a:bodyPr lIns="87495" tIns="43748" rIns="87495" bIns="43748" anchor="ctr"/>
          <a:lstStyle/>
          <a:p>
            <a:pPr algn="ctr">
              <a:defRPr/>
            </a:pPr>
            <a:r>
              <a:rPr lang="it-IT" sz="3100" b="1" dirty="0">
                <a:solidFill>
                  <a:schemeClr val="dk1"/>
                </a:solidFill>
                <a:latin typeface="+mn-lt"/>
                <a:ea typeface="+mn-ea"/>
              </a:rPr>
              <a:t>ASSICURAZIONE DELLA STRUTTURA: OGGETTO</a:t>
            </a:r>
            <a:endParaRPr lang="it-IT" b="1" dirty="0">
              <a:solidFill>
                <a:schemeClr val="dk1"/>
              </a:solidFill>
              <a:latin typeface="+mn-lt"/>
              <a:ea typeface="+mn-e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4"/>
          <p:cNvSpPr txBox="1">
            <a:spLocks noChangeArrowheads="1"/>
          </p:cNvSpPr>
          <p:nvPr/>
        </p:nvSpPr>
        <p:spPr bwMode="auto">
          <a:xfrm>
            <a:off x="736600" y="1892300"/>
            <a:ext cx="78009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it-IT" altLang="it-IT" sz="1800">
              <a:solidFill>
                <a:srgbClr val="000000"/>
              </a:solidFill>
            </a:endParaRPr>
          </a:p>
        </p:txBody>
      </p:sp>
      <p:sp>
        <p:nvSpPr>
          <p:cNvPr id="91138" name="Rectangle 5"/>
          <p:cNvSpPr>
            <a:spLocks noChangeArrowheads="1"/>
          </p:cNvSpPr>
          <p:nvPr/>
        </p:nvSpPr>
        <p:spPr bwMode="auto">
          <a:xfrm>
            <a:off x="211138" y="433388"/>
            <a:ext cx="8326437"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C00000"/>
                </a:solidFill>
                <a:latin typeface="Trebuchet MS" panose="020B0603020202020204" pitchFamily="34" charset="0"/>
              </a:rPr>
              <a:t>Art. 10 </a:t>
            </a:r>
          </a:p>
          <a:p>
            <a:pPr algn="ctr" eaLnBrk="1" hangingPunct="1"/>
            <a:r>
              <a:rPr lang="it-IT" altLang="it-IT" sz="2300" b="1">
                <a:solidFill>
                  <a:srgbClr val="C00000"/>
                </a:solidFill>
                <a:latin typeface="Trebuchet MS" panose="020B0603020202020204" pitchFamily="34" charset="0"/>
              </a:rPr>
              <a:t>Obbligo di assicurazione </a:t>
            </a:r>
          </a:p>
          <a:p>
            <a:pPr algn="ctr" eaLnBrk="1" hangingPunct="1"/>
            <a:r>
              <a:rPr lang="it-IT" altLang="it-IT" sz="2300" b="1">
                <a:solidFill>
                  <a:srgbClr val="C00000"/>
                </a:solidFill>
                <a:latin typeface="Trebuchet MS" panose="020B0603020202020204" pitchFamily="34" charset="0"/>
              </a:rPr>
              <a:t>DELL’ESERCENTE STRUTTURATO</a:t>
            </a:r>
          </a:p>
          <a:p>
            <a:pPr algn="ctr" eaLnBrk="1" hangingPunct="1"/>
            <a:endParaRPr lang="it-IT" altLang="it-IT" sz="1800" b="1">
              <a:solidFill>
                <a:srgbClr val="C00000"/>
              </a:solidFill>
              <a:latin typeface="Trebuchet MS" panose="020B0603020202020204" pitchFamily="34" charset="0"/>
            </a:endParaRPr>
          </a:p>
          <a:p>
            <a:pPr algn="ctr" eaLnBrk="1" hangingPunct="1"/>
            <a:endParaRPr lang="it-IT" altLang="it-IT" sz="1800" b="1" i="1">
              <a:solidFill>
                <a:srgbClr val="C00000"/>
              </a:solidFill>
            </a:endParaRPr>
          </a:p>
          <a:p>
            <a:pPr algn="just" eaLnBrk="1" hangingPunct="1"/>
            <a:r>
              <a:rPr lang="it-IT" altLang="it-IT" sz="1500">
                <a:solidFill>
                  <a:srgbClr val="000000"/>
                </a:solidFill>
                <a:latin typeface="Trebuchet MS" panose="020B0603020202020204" pitchFamily="34" charset="0"/>
              </a:rPr>
              <a:t>1…..</a:t>
            </a:r>
            <a:r>
              <a:rPr lang="it-IT" altLang="it-IT" sz="2300" b="1">
                <a:latin typeface="Trebuchet MS" panose="020B0603020202020204" pitchFamily="34" charset="0"/>
              </a:rPr>
              <a:t>Le strutture  di  cui  al  primo  periodo stipulano, altresì, </a:t>
            </a:r>
            <a:r>
              <a:rPr lang="it-IT" altLang="it-IT" sz="2300" b="1">
                <a:solidFill>
                  <a:srgbClr val="FF0000"/>
                </a:solidFill>
                <a:latin typeface="Trebuchet MS" panose="020B0603020202020204" pitchFamily="34" charset="0"/>
              </a:rPr>
              <a:t>polizze assicurative o adottano  altre  analoghe misure per la copertura  della  responsabilità  civile  verso  terzi degli esercenti le professioni sanitarie anche ai  sensi  e  per  gli effetti delle disposizioni di cui al comma 3 dell'articolo  7,</a:t>
            </a:r>
            <a:r>
              <a:rPr lang="it-IT" altLang="it-IT" sz="2300" b="1">
                <a:latin typeface="Trebuchet MS" panose="020B0603020202020204" pitchFamily="34" charset="0"/>
              </a:rPr>
              <a:t> fermo restando quanto previsto dall'articolo 9.</a:t>
            </a:r>
          </a:p>
          <a:p>
            <a:pPr algn="just" eaLnBrk="1" hangingPunct="1"/>
            <a:r>
              <a:rPr lang="it-IT" altLang="it-IT" sz="2300" b="1">
                <a:latin typeface="Trebuchet MS" panose="020B0603020202020204" pitchFamily="34" charset="0"/>
              </a:rPr>
              <a:t>Omissis….. </a:t>
            </a:r>
            <a:endParaRPr lang="it-IT" altLang="it-IT" sz="2300" b="1" i="1" u="sng">
              <a:latin typeface="Trebuchet MS" panose="020B0603020202020204" pitchFamily="34" charset="0"/>
            </a:endParaRPr>
          </a:p>
        </p:txBody>
      </p:sp>
      <p:sp>
        <p:nvSpPr>
          <p:cNvPr id="91139" name="CasellaDiTesto 4"/>
          <p:cNvSpPr txBox="1">
            <a:spLocks noChangeArrowheads="1"/>
          </p:cNvSpPr>
          <p:nvPr/>
        </p:nvSpPr>
        <p:spPr bwMode="auto">
          <a:xfrm>
            <a:off x="7069138" y="5868988"/>
            <a:ext cx="963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1800" i="1">
                <a:solidFill>
                  <a:srgbClr val="000000"/>
                </a:solidFill>
              </a:rPr>
              <a:t>   Segue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ctrTitle"/>
          </p:nvPr>
        </p:nvSpPr>
        <p:spPr>
          <a:xfrm>
            <a:off x="965200" y="1471613"/>
            <a:ext cx="6991350" cy="5327650"/>
          </a:xfrm>
        </p:spPr>
        <p:txBody>
          <a:bodyPr/>
          <a:lstStyle/>
          <a:p>
            <a:pPr algn="just"/>
            <a:r>
              <a:rPr lang="it-IT" altLang="it-IT" sz="2300" b="1" smtClean="0"/>
              <a:t> «Se la prestazione implica la soluzione di problemi tecnici di speciale difficoltà, il prestatore d’opera non risponde dei danni, se non in caso di dolo e colpa grave</a:t>
            </a:r>
            <a:r>
              <a:rPr lang="it-IT" altLang="it-IT" sz="2300" smtClean="0"/>
              <a:t>».</a:t>
            </a:r>
            <a:br>
              <a:rPr lang="it-IT" altLang="it-IT" sz="2300" smtClean="0"/>
            </a:br>
            <a:r>
              <a:rPr lang="it-IT" altLang="it-IT" sz="1900" smtClean="0"/>
              <a:t/>
            </a:r>
            <a:br>
              <a:rPr lang="it-IT" altLang="it-IT" sz="1900" smtClean="0"/>
            </a:br>
            <a:r>
              <a:rPr lang="it-IT" altLang="it-IT" sz="2300" smtClean="0"/>
              <a:t>Vi si coglie una precisa </a:t>
            </a:r>
            <a:r>
              <a:rPr lang="it-IT" altLang="it-IT" sz="2300" i="1" smtClean="0"/>
              <a:t>ratio</a:t>
            </a:r>
            <a:r>
              <a:rPr lang="it-IT" altLang="it-IT" sz="2300" smtClean="0"/>
              <a:t>, ben espressa nella relazione del Guardasigilli al codice civile: la norma </a:t>
            </a:r>
            <a:r>
              <a:rPr lang="it-IT" altLang="it-IT" sz="2300" b="1" smtClean="0"/>
              <a:t>mira, da un lato,</a:t>
            </a:r>
            <a:r>
              <a:rPr lang="it-IT" altLang="it-IT" sz="2300" smtClean="0"/>
              <a:t> a </a:t>
            </a:r>
            <a:r>
              <a:rPr lang="it-IT" altLang="it-IT" sz="2300" b="1" smtClean="0"/>
              <a:t>«</a:t>
            </a:r>
            <a:r>
              <a:rPr lang="it-IT" altLang="it-IT" sz="2300" b="1" i="1" smtClean="0">
                <a:solidFill>
                  <a:srgbClr val="FF0000"/>
                </a:solidFill>
              </a:rPr>
              <a:t>non mortificare </a:t>
            </a:r>
            <a:r>
              <a:rPr lang="it-IT" altLang="it-IT" sz="2300" b="1" i="1" smtClean="0"/>
              <a:t>l’iniziativa del professionista col timore di ingiuste rappresaglie da parte del cliente in caso di insuccesso» e, dall’altro, a «non indulgere verso non ponderate decisioni o riprovevoli inerzie del professionista</a:t>
            </a:r>
            <a:r>
              <a:rPr lang="it-IT" altLang="it-IT" sz="1900" i="1" smtClean="0"/>
              <a:t>».</a:t>
            </a:r>
          </a:p>
        </p:txBody>
      </p:sp>
      <p:sp>
        <p:nvSpPr>
          <p:cNvPr id="2" name="Rettangolo 1"/>
          <p:cNvSpPr>
            <a:spLocks noChangeArrowheads="1"/>
          </p:cNvSpPr>
          <p:nvPr/>
        </p:nvSpPr>
        <p:spPr bwMode="auto">
          <a:xfrm>
            <a:off x="1846263" y="173038"/>
            <a:ext cx="5229225" cy="1271587"/>
          </a:xfrm>
          <a:prstGeom prst="rect">
            <a:avLst/>
          </a:prstGeom>
          <a:solidFill>
            <a:srgbClr val="404040"/>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FFFFFF"/>
                </a:solidFill>
              </a:rPr>
              <a:t>ALLA RICERCA DI UN BARICENTRO</a:t>
            </a:r>
            <a:r>
              <a:rPr lang="is-IS" altLang="it-IT" sz="2300" b="1">
                <a:solidFill>
                  <a:srgbClr val="FFFFFF"/>
                </a:solidFill>
              </a:rPr>
              <a:t>….</a:t>
            </a:r>
            <a:r>
              <a:rPr lang="it-IT" altLang="it-IT" sz="2300" b="1">
                <a:solidFill>
                  <a:srgbClr val="FFFFFF"/>
                </a:solidFill>
              </a:rPr>
              <a:t> </a:t>
            </a:r>
          </a:p>
          <a:p>
            <a:pPr algn="ctr" eaLnBrk="1" hangingPunct="1"/>
            <a:r>
              <a:rPr lang="is-IS" altLang="it-IT" sz="2300" b="1">
                <a:solidFill>
                  <a:srgbClr val="FFFFFF"/>
                </a:solidFill>
              </a:rPr>
              <a:t>…....</a:t>
            </a:r>
            <a:r>
              <a:rPr lang="it-IT" altLang="it-IT" sz="2300" b="1">
                <a:solidFill>
                  <a:srgbClr val="FFFFFF"/>
                </a:solidFill>
              </a:rPr>
              <a:t>L’ART. 2236 DEL CODICE CIVILE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olo 1"/>
          <p:cNvSpPr>
            <a:spLocks noGrp="1"/>
          </p:cNvSpPr>
          <p:nvPr>
            <p:ph type="ctrTitle"/>
          </p:nvPr>
        </p:nvSpPr>
        <p:spPr>
          <a:xfrm>
            <a:off x="515938" y="1389063"/>
            <a:ext cx="8218487" cy="4378325"/>
          </a:xfrm>
        </p:spPr>
        <p:txBody>
          <a:bodyPr/>
          <a:lstStyle/>
          <a:p>
            <a:pPr algn="just"/>
            <a:r>
              <a:rPr lang="it-IT" altLang="it-IT" sz="2700" smtClean="0"/>
              <a:t>Vien da chiedersi: la garanzia </a:t>
            </a:r>
            <a:r>
              <a:rPr lang="it-IT" altLang="it-IT" sz="2700" i="1" smtClean="0"/>
              <a:t>ex</a:t>
            </a:r>
            <a:r>
              <a:rPr lang="it-IT" altLang="it-IT" sz="2700" smtClean="0"/>
              <a:t> art. 1891 c.c. che la struttura deve procurare ai medici strutturati ai sensi dell’art. 10 comma 1 deve – </a:t>
            </a:r>
            <a:r>
              <a:rPr lang="it-IT" altLang="it-IT" sz="2700" i="1" smtClean="0"/>
              <a:t>recte</a:t>
            </a:r>
            <a:r>
              <a:rPr lang="it-IT" altLang="it-IT" sz="2700" smtClean="0"/>
              <a:t>: può – anche comprendere </a:t>
            </a:r>
            <a:r>
              <a:rPr lang="it-IT" altLang="it-IT" sz="2700" b="1" smtClean="0"/>
              <a:t>il rischio di responsabilità per colpa grave, azionabile dai terzi </a:t>
            </a:r>
            <a:r>
              <a:rPr lang="it-IT" altLang="it-IT" sz="2700" b="1" i="1" smtClean="0"/>
              <a:t>ex</a:t>
            </a:r>
            <a:r>
              <a:rPr lang="it-IT" altLang="it-IT" sz="2700" b="1" smtClean="0"/>
              <a:t> art. 2043 c.c.</a:t>
            </a:r>
            <a:r>
              <a:rPr lang="it-IT" altLang="it-IT" sz="2700" smtClean="0"/>
              <a:t>?</a:t>
            </a:r>
            <a:br>
              <a:rPr lang="it-IT" altLang="it-IT" sz="2700" smtClean="0"/>
            </a:br>
            <a:r>
              <a:rPr lang="it-IT" altLang="it-IT" sz="2300" smtClean="0"/>
              <a:t>Il dubbio nasce dalla parallela vicenda sviluppatasi nel settore pubblico, dove la Legge 24.12.07, n. 244 (Finanziaria 2008) ha stabilito, all’art. 3, comma 59, che: </a:t>
            </a:r>
            <a:r>
              <a:rPr lang="it-IT" altLang="it-IT" sz="2300" i="1" smtClean="0"/>
              <a:t>“È nullo il contratto di assicurazione con il quale un ente pubblico assicuri i propri amministratori per i rischi derivanti dall’espletamento dei compiti istituzionali connessi con la carica e riguardanti la responsabilità per danni cagionati allo Stato o ad enti pubblici e la responsabilità contabile</a:t>
            </a:r>
            <a:r>
              <a:rPr lang="it-IT" altLang="it-IT" sz="2700" i="1" smtClean="0"/>
              <a:t>”.</a:t>
            </a:r>
            <a:r>
              <a:rPr lang="it-IT" altLang="it-IT" sz="2700"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4"/>
          <p:cNvSpPr txBox="1">
            <a:spLocks noChangeArrowheads="1"/>
          </p:cNvSpPr>
          <p:nvPr/>
        </p:nvSpPr>
        <p:spPr bwMode="auto">
          <a:xfrm>
            <a:off x="736600" y="1892300"/>
            <a:ext cx="78009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it-IT" altLang="it-IT" sz="1800">
              <a:solidFill>
                <a:srgbClr val="000000"/>
              </a:solidFill>
            </a:endParaRPr>
          </a:p>
        </p:txBody>
      </p:sp>
      <p:sp>
        <p:nvSpPr>
          <p:cNvPr id="93186" name="Rectangle 5"/>
          <p:cNvSpPr>
            <a:spLocks noChangeArrowheads="1"/>
          </p:cNvSpPr>
          <p:nvPr/>
        </p:nvSpPr>
        <p:spPr bwMode="auto">
          <a:xfrm>
            <a:off x="406400" y="433388"/>
            <a:ext cx="8326438"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C00000"/>
                </a:solidFill>
                <a:latin typeface="Trebuchet MS" panose="020B0603020202020204" pitchFamily="34" charset="0"/>
              </a:rPr>
              <a:t>Art. 10 </a:t>
            </a:r>
          </a:p>
          <a:p>
            <a:pPr algn="ctr" eaLnBrk="1" hangingPunct="1"/>
            <a:r>
              <a:rPr lang="it-IT" altLang="it-IT" sz="2300" b="1">
                <a:solidFill>
                  <a:srgbClr val="C00000"/>
                </a:solidFill>
                <a:latin typeface="Trebuchet MS" panose="020B0603020202020204" pitchFamily="34" charset="0"/>
              </a:rPr>
              <a:t>Obbligo di assicurazione </a:t>
            </a:r>
          </a:p>
          <a:p>
            <a:pPr algn="ctr" eaLnBrk="1" hangingPunct="1"/>
            <a:r>
              <a:rPr lang="it-IT" altLang="it-IT" sz="2300" b="1">
                <a:solidFill>
                  <a:srgbClr val="C00000"/>
                </a:solidFill>
                <a:latin typeface="Trebuchet MS" panose="020B0603020202020204" pitchFamily="34" charset="0"/>
              </a:rPr>
              <a:t>DELL’ESERCENTE STRUTTURATO</a:t>
            </a:r>
          </a:p>
          <a:p>
            <a:pPr algn="ctr" eaLnBrk="1" hangingPunct="1"/>
            <a:endParaRPr lang="it-IT" altLang="it-IT" sz="2300" b="1">
              <a:solidFill>
                <a:srgbClr val="C00000"/>
              </a:solidFill>
              <a:latin typeface="Trebuchet MS" panose="020B0603020202020204" pitchFamily="34" charset="0"/>
            </a:endParaRPr>
          </a:p>
          <a:p>
            <a:pPr algn="ctr" eaLnBrk="1" hangingPunct="1"/>
            <a:r>
              <a:rPr lang="it-IT" altLang="it-IT" sz="2700" b="1">
                <a:latin typeface="Trebuchet MS" panose="020B0603020202020204" pitchFamily="34" charset="0"/>
              </a:rPr>
              <a:t>LA DELICATA POSIZIONE DEL “</a:t>
            </a:r>
            <a:r>
              <a:rPr lang="it-IT" altLang="ja-JP" sz="2700" b="1" i="1">
                <a:latin typeface="Trebuchet MS" panose="020B0603020202020204" pitchFamily="34" charset="0"/>
              </a:rPr>
              <a:t>LIBERO PROFESSIONISTA STRUTTURATO</a:t>
            </a:r>
            <a:r>
              <a:rPr lang="it-IT" altLang="it-IT" sz="2700" b="1">
                <a:latin typeface="Trebuchet MS" panose="020B0603020202020204" pitchFamily="34" charset="0"/>
              </a:rPr>
              <a:t>”</a:t>
            </a:r>
            <a:endParaRPr lang="it-IT" altLang="ja-JP" sz="2700" b="1">
              <a:latin typeface="Trebuchet MS" panose="020B0603020202020204" pitchFamily="34" charset="0"/>
            </a:endParaRPr>
          </a:p>
          <a:p>
            <a:pPr algn="ctr" eaLnBrk="1" hangingPunct="1"/>
            <a:endParaRPr lang="it-IT" altLang="it-IT" sz="1800" b="1" i="1">
              <a:solidFill>
                <a:srgbClr val="C00000"/>
              </a:solidFill>
            </a:endParaRPr>
          </a:p>
          <a:p>
            <a:pPr algn="just" eaLnBrk="1" hangingPunct="1"/>
            <a:r>
              <a:rPr lang="it-IT" altLang="it-IT" sz="1800">
                <a:solidFill>
                  <a:srgbClr val="000000"/>
                </a:solidFill>
                <a:latin typeface="Trebuchet MS" panose="020B0603020202020204" pitchFamily="34" charset="0"/>
              </a:rPr>
              <a:t>1…..</a:t>
            </a:r>
            <a:r>
              <a:rPr lang="it-IT" altLang="it-IT" sz="1800" b="1">
                <a:latin typeface="Trebuchet MS" panose="020B0603020202020204" pitchFamily="34" charset="0"/>
              </a:rPr>
              <a:t>Le strutture  di  cui  al  primo  periodo stipulano, altresì, </a:t>
            </a:r>
            <a:r>
              <a:rPr lang="it-IT" altLang="it-IT" sz="1800" b="1">
                <a:solidFill>
                  <a:srgbClr val="FF0000"/>
                </a:solidFill>
                <a:latin typeface="Trebuchet MS" panose="020B0603020202020204" pitchFamily="34" charset="0"/>
              </a:rPr>
              <a:t>polizze assicurative o adottano  altre  analoghe misure per la copertura  della  responsabilità  civile  verso  terzi degli esercenti le professioni sanitarie anche ai  sensi  e  per  gli effetti delle disposizioni di cui al comma 3 dell'articolo  7,</a:t>
            </a:r>
            <a:r>
              <a:rPr lang="it-IT" altLang="it-IT" sz="1800" b="1">
                <a:latin typeface="Trebuchet MS" panose="020B0603020202020204" pitchFamily="34" charset="0"/>
              </a:rPr>
              <a:t> fermo restando quanto previsto dall'articolo 9.</a:t>
            </a:r>
            <a:endParaRPr lang="it-IT" altLang="it-IT" sz="2300" b="1">
              <a:latin typeface="Trebuchet MS" panose="020B0603020202020204" pitchFamily="34" charset="0"/>
            </a:endParaRPr>
          </a:p>
          <a:p>
            <a:pPr algn="just" eaLnBrk="1" hangingPunct="1"/>
            <a:endParaRPr lang="it-IT" altLang="it-IT" sz="2300" b="1">
              <a:latin typeface="Trebuchet MS" panose="020B0603020202020204" pitchFamily="34" charset="0"/>
            </a:endParaRPr>
          </a:p>
          <a:p>
            <a:pPr algn="just" eaLnBrk="1" hangingPunct="1"/>
            <a:r>
              <a:rPr lang="it-IT" altLang="it-IT" sz="2300" b="1">
                <a:latin typeface="Trebuchet MS" panose="020B0603020202020204" pitchFamily="34" charset="0"/>
              </a:rPr>
              <a:t>Le disposizioni di  cui  al periodo precedente </a:t>
            </a:r>
            <a:r>
              <a:rPr lang="it-IT" altLang="it-IT" sz="2300" b="1" u="sng">
                <a:latin typeface="Trebuchet MS" panose="020B0603020202020204" pitchFamily="34" charset="0"/>
              </a:rPr>
              <a:t>non si applicano in relazione  agli  esercenti  la professione sanitaria di cui al comma 2. </a:t>
            </a:r>
            <a:endParaRPr lang="it-IT" altLang="it-IT" sz="2300" b="1" i="1" u="sng">
              <a:latin typeface="Trebuchet MS" panose="020B0603020202020204" pitchFamily="34" charset="0"/>
            </a:endParaRPr>
          </a:p>
        </p:txBody>
      </p:sp>
      <p:sp>
        <p:nvSpPr>
          <p:cNvPr id="93187" name="CasellaDiTesto 4"/>
          <p:cNvSpPr txBox="1">
            <a:spLocks noChangeArrowheads="1"/>
          </p:cNvSpPr>
          <p:nvPr/>
        </p:nvSpPr>
        <p:spPr bwMode="auto">
          <a:xfrm>
            <a:off x="7069138" y="5868988"/>
            <a:ext cx="963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1800" i="1">
                <a:solidFill>
                  <a:srgbClr val="000000"/>
                </a:solidFill>
              </a:rPr>
              <a:t>   Segue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736600" y="1892300"/>
            <a:ext cx="7800975"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495" tIns="43748" rIns="87495" bIns="43748">
            <a:spAutoFit/>
          </a:bodyPr>
          <a:lstStyle/>
          <a:p>
            <a:pPr>
              <a:defRPr/>
            </a:pPr>
            <a:endParaRPr lang="it-IT">
              <a:latin typeface="Calibri" charset="0"/>
              <a:ea typeface="ＭＳ Ｐゴシック" charset="0"/>
              <a:cs typeface="ＭＳ Ｐゴシック" charset="0"/>
            </a:endParaRPr>
          </a:p>
        </p:txBody>
      </p:sp>
      <p:sp>
        <p:nvSpPr>
          <p:cNvPr id="179205" name="Rectangle 5"/>
          <p:cNvSpPr>
            <a:spLocks noChangeArrowheads="1"/>
          </p:cNvSpPr>
          <p:nvPr/>
        </p:nvSpPr>
        <p:spPr bwMode="auto">
          <a:xfrm>
            <a:off x="933450" y="400050"/>
            <a:ext cx="7277100" cy="585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800" b="1"/>
              <a:t>Art. 10 </a:t>
            </a:r>
          </a:p>
          <a:p>
            <a:pPr algn="ctr" eaLnBrk="1" hangingPunct="1"/>
            <a:r>
              <a:rPr lang="it-IT" altLang="it-IT" sz="1800" b="1" i="1"/>
              <a:t>Obbligo di assicurazione </a:t>
            </a:r>
          </a:p>
          <a:p>
            <a:pPr algn="just" eaLnBrk="1" hangingPunct="1"/>
            <a:endParaRPr lang="it-IT" altLang="it-IT" sz="2700" b="1" i="1"/>
          </a:p>
          <a:p>
            <a:pPr algn="just" eaLnBrk="1" hangingPunct="1"/>
            <a:r>
              <a:rPr lang="it-IT" altLang="it-IT" sz="2700"/>
              <a:t>2. </a:t>
            </a:r>
            <a:r>
              <a:rPr lang="it-IT" altLang="it-IT" sz="2700" b="1"/>
              <a:t>Per l'esercente la professione sanitaria:</a:t>
            </a:r>
          </a:p>
          <a:p>
            <a:pPr algn="just" eaLnBrk="1" hangingPunct="1">
              <a:buFontTx/>
              <a:buChar char="-"/>
            </a:pPr>
            <a:r>
              <a:rPr lang="it-IT" altLang="it-IT" sz="2700" b="1"/>
              <a:t>che svolga  la  propria attivita' al di fuori di una delle strutture di cui al  comma  1  del presente </a:t>
            </a:r>
            <a:r>
              <a:rPr lang="it-IT" altLang="it-IT" sz="2700" b="1">
                <a:solidFill>
                  <a:srgbClr val="000000"/>
                </a:solidFill>
              </a:rPr>
              <a:t>articolo</a:t>
            </a:r>
          </a:p>
          <a:p>
            <a:pPr algn="just" eaLnBrk="1" hangingPunct="1">
              <a:buFontTx/>
              <a:buChar char="-"/>
            </a:pPr>
            <a:r>
              <a:rPr lang="it-IT" altLang="it-IT" sz="2700" b="1">
                <a:solidFill>
                  <a:srgbClr val="000000"/>
                </a:solidFill>
              </a:rPr>
              <a:t> </a:t>
            </a:r>
            <a:r>
              <a:rPr lang="it-IT" altLang="it-IT" sz="2700" b="1">
                <a:solidFill>
                  <a:srgbClr val="FF0000"/>
                </a:solidFill>
              </a:rPr>
              <a:t>o che presti la sua opera all'interno della  stessa in regime libero-professionale</a:t>
            </a:r>
          </a:p>
          <a:p>
            <a:pPr algn="just" eaLnBrk="1" hangingPunct="1">
              <a:buFontTx/>
              <a:buChar char="-"/>
            </a:pPr>
            <a:r>
              <a:rPr lang="it-IT" altLang="it-IT" sz="2700" b="1"/>
              <a:t>ovvero che  </a:t>
            </a:r>
            <a:r>
              <a:rPr lang="it-IT" altLang="it-IT" sz="2700" b="1">
                <a:solidFill>
                  <a:srgbClr val="FF0000"/>
                </a:solidFill>
              </a:rPr>
              <a:t>si  avvalga  della  stessa nell'adempimento </a:t>
            </a:r>
            <a:r>
              <a:rPr lang="it-IT" altLang="it-IT" sz="2700" b="1"/>
              <a:t>della propria obbligazione contrattuale assunta  con il paziente ai sensi dell'articolo 7</a:t>
            </a:r>
            <a:r>
              <a:rPr lang="it-IT" altLang="it-IT" sz="2700"/>
              <a:t>, </a:t>
            </a:r>
            <a:r>
              <a:rPr lang="it-IT" altLang="it-IT" sz="2700" b="1"/>
              <a:t>comma 3, </a:t>
            </a:r>
            <a:r>
              <a:rPr lang="it-IT" altLang="it-IT" sz="2700" b="1" i="1">
                <a:solidFill>
                  <a:srgbClr val="FF0000"/>
                </a:solidFill>
              </a:rPr>
              <a:t>resta fermo  l'obbligo di cui all'articolo 3, comma 5,  lettera  e), ….. </a:t>
            </a:r>
          </a:p>
          <a:p>
            <a:pPr algn="just" eaLnBrk="1" hangingPunct="1"/>
            <a:endParaRPr lang="it-IT" altLang="it-IT" sz="1800" b="1" i="1"/>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4"/>
          <p:cNvSpPr txBox="1">
            <a:spLocks noChangeArrowheads="1"/>
          </p:cNvSpPr>
          <p:nvPr/>
        </p:nvSpPr>
        <p:spPr bwMode="auto">
          <a:xfrm>
            <a:off x="736600" y="1892300"/>
            <a:ext cx="78009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it-IT" altLang="it-IT" sz="1800">
              <a:solidFill>
                <a:srgbClr val="000000"/>
              </a:solidFill>
            </a:endParaRPr>
          </a:p>
        </p:txBody>
      </p:sp>
      <p:sp>
        <p:nvSpPr>
          <p:cNvPr id="179205" name="Rectangle 5"/>
          <p:cNvSpPr>
            <a:spLocks noChangeArrowheads="1"/>
          </p:cNvSpPr>
          <p:nvPr/>
        </p:nvSpPr>
        <p:spPr bwMode="auto">
          <a:xfrm>
            <a:off x="406400" y="433388"/>
            <a:ext cx="8326438" cy="5767387"/>
          </a:xfrm>
          <a:prstGeom prst="rect">
            <a:avLst/>
          </a:prstGeom>
          <a:noFill/>
          <a:ln>
            <a:noFill/>
          </a:ln>
          <a:effectLs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700" b="1">
                <a:solidFill>
                  <a:srgbClr val="FF0000"/>
                </a:solidFill>
                <a:latin typeface="Trebuchet MS" panose="020B0603020202020204" pitchFamily="34" charset="0"/>
              </a:rPr>
              <a:t>LA DELICATA POSIZIONE DEL “</a:t>
            </a:r>
            <a:r>
              <a:rPr lang="it-IT" altLang="ja-JP" sz="2700" b="1" i="1">
                <a:solidFill>
                  <a:srgbClr val="FF0000"/>
                </a:solidFill>
                <a:latin typeface="Trebuchet MS" panose="020B0603020202020204" pitchFamily="34" charset="0"/>
              </a:rPr>
              <a:t>LIBERO PROFESSIONISTA STRUTTURATO</a:t>
            </a:r>
            <a:r>
              <a:rPr lang="it-IT" altLang="it-IT" sz="2700" b="1">
                <a:solidFill>
                  <a:srgbClr val="FF0000"/>
                </a:solidFill>
                <a:latin typeface="Trebuchet MS" panose="020B0603020202020204" pitchFamily="34" charset="0"/>
              </a:rPr>
              <a:t>”</a:t>
            </a:r>
            <a:endParaRPr lang="it-IT" altLang="ja-JP" sz="2700" b="1">
              <a:solidFill>
                <a:srgbClr val="FF0000"/>
              </a:solidFill>
              <a:latin typeface="Trebuchet MS" panose="020B0603020202020204" pitchFamily="34" charset="0"/>
            </a:endParaRPr>
          </a:p>
          <a:p>
            <a:pPr algn="ctr" eaLnBrk="1" hangingPunct="1"/>
            <a:endParaRPr lang="it-IT" altLang="it-IT" sz="1800" b="1" i="1">
              <a:solidFill>
                <a:srgbClr val="C00000"/>
              </a:solidFill>
            </a:endParaRPr>
          </a:p>
          <a:p>
            <a:pPr algn="just" eaLnBrk="1" hangingPunct="1"/>
            <a:r>
              <a:rPr lang="it-IT" altLang="it-IT" sz="2700" b="1"/>
              <a:t>IN LINEA DI PRINCIPIO I LIBERI PROFESSIONISTI OPERANO A PROPRIO RISCHIO OSSIA COME TITOLARI DI QUEL POTERE DI GESTIONE E GOVERNO DEL LORO RISCHIO PROFESSIONALE, DAL QUALE DEVONO TRARRE</a:t>
            </a:r>
          </a:p>
          <a:p>
            <a:pPr algn="just" eaLnBrk="1" hangingPunct="1">
              <a:buFontTx/>
              <a:buChar char="-"/>
            </a:pPr>
            <a:r>
              <a:rPr lang="it-IT" altLang="it-IT" sz="2700" b="1"/>
              <a:t>I “COMODI” (IL GUADAGNO);</a:t>
            </a:r>
          </a:p>
          <a:p>
            <a:pPr algn="just" eaLnBrk="1" hangingPunct="1">
              <a:buFontTx/>
              <a:buChar char="-"/>
            </a:pPr>
            <a:r>
              <a:rPr lang="it-IT" altLang="it-IT" sz="2700" b="1"/>
              <a:t> E GLI “INCOMODI” (L’ASSUNZIONE IN PROPRIO DI UN SOSTANZIALE RISCHIO DA (MICRO) “IMPRESA”).</a:t>
            </a:r>
          </a:p>
          <a:p>
            <a:pPr algn="just" eaLnBrk="1" hangingPunct="1">
              <a:buFontTx/>
              <a:buChar char="-"/>
            </a:pPr>
            <a:endParaRPr lang="it-IT" altLang="it-IT" sz="2700" b="1"/>
          </a:p>
          <a:p>
            <a:pPr algn="just" eaLnBrk="1" hangingPunct="1"/>
            <a:r>
              <a:rPr lang="it-IT" altLang="it-IT" sz="2700" b="1"/>
              <a:t>Hanno loro clienti, rispondono contrattualmente e devono assicurarsi in proprio….</a:t>
            </a:r>
          </a:p>
          <a:p>
            <a:pPr algn="just" eaLnBrk="1" hangingPunct="1"/>
            <a:r>
              <a:rPr lang="it-IT" altLang="it-IT" sz="2700" b="1"/>
              <a:t>				</a:t>
            </a:r>
            <a:r>
              <a:rPr lang="it-IT" altLang="it-IT" sz="2700" b="1" i="1">
                <a:solidFill>
                  <a:srgbClr val="FF0000"/>
                </a:solidFill>
              </a:rPr>
              <a:t>Ma non è sempre così……….. </a:t>
            </a:r>
          </a:p>
        </p:txBody>
      </p:sp>
      <p:sp>
        <p:nvSpPr>
          <p:cNvPr id="95235" name="CasellaDiTesto 4"/>
          <p:cNvSpPr txBox="1">
            <a:spLocks noChangeArrowheads="1"/>
          </p:cNvSpPr>
          <p:nvPr/>
        </p:nvSpPr>
        <p:spPr bwMode="auto">
          <a:xfrm>
            <a:off x="7069138" y="5868988"/>
            <a:ext cx="963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1800" i="1">
                <a:solidFill>
                  <a:srgbClr val="000000"/>
                </a:solidFill>
              </a:rPr>
              <a:t>   Segue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4"/>
          <p:cNvSpPr txBox="1">
            <a:spLocks noChangeArrowheads="1"/>
          </p:cNvSpPr>
          <p:nvPr/>
        </p:nvSpPr>
        <p:spPr bwMode="auto">
          <a:xfrm>
            <a:off x="736600" y="1892300"/>
            <a:ext cx="78009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it-IT" altLang="it-IT" sz="1800">
              <a:solidFill>
                <a:srgbClr val="000000"/>
              </a:solidFill>
            </a:endParaRPr>
          </a:p>
        </p:txBody>
      </p:sp>
      <p:sp>
        <p:nvSpPr>
          <p:cNvPr id="179205" name="Rectangle 5"/>
          <p:cNvSpPr>
            <a:spLocks noChangeArrowheads="1"/>
          </p:cNvSpPr>
          <p:nvPr/>
        </p:nvSpPr>
        <p:spPr bwMode="auto">
          <a:xfrm>
            <a:off x="415925" y="350838"/>
            <a:ext cx="8324850" cy="6181725"/>
          </a:xfrm>
          <a:prstGeom prst="rect">
            <a:avLst/>
          </a:prstGeom>
          <a:noFill/>
          <a:ln>
            <a:noFill/>
          </a:ln>
          <a:effectLs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700" b="1">
                <a:solidFill>
                  <a:srgbClr val="FF0000"/>
                </a:solidFill>
                <a:latin typeface="Trebuchet MS" panose="020B0603020202020204" pitchFamily="34" charset="0"/>
              </a:rPr>
              <a:t>LA DELICATA POSIZIONE DEL “</a:t>
            </a:r>
            <a:r>
              <a:rPr lang="it-IT" altLang="ja-JP" sz="2700" b="1" i="1">
                <a:solidFill>
                  <a:srgbClr val="FF0000"/>
                </a:solidFill>
                <a:latin typeface="Trebuchet MS" panose="020B0603020202020204" pitchFamily="34" charset="0"/>
              </a:rPr>
              <a:t>LIBERO PROFESSIONISTA STRUTTURATO</a:t>
            </a:r>
            <a:r>
              <a:rPr lang="it-IT" altLang="it-IT" sz="2700" b="1">
                <a:solidFill>
                  <a:srgbClr val="FF0000"/>
                </a:solidFill>
                <a:latin typeface="Trebuchet MS" panose="020B0603020202020204" pitchFamily="34" charset="0"/>
              </a:rPr>
              <a:t>”</a:t>
            </a:r>
            <a:endParaRPr lang="it-IT" altLang="ja-JP" sz="2700" b="1">
              <a:solidFill>
                <a:srgbClr val="FF0000"/>
              </a:solidFill>
              <a:latin typeface="Trebuchet MS" panose="020B0603020202020204" pitchFamily="34" charset="0"/>
            </a:endParaRPr>
          </a:p>
          <a:p>
            <a:pPr algn="ctr" eaLnBrk="1" hangingPunct="1"/>
            <a:endParaRPr lang="it-IT" altLang="it-IT" sz="1800" b="1" i="1">
              <a:solidFill>
                <a:srgbClr val="C00000"/>
              </a:solidFill>
            </a:endParaRPr>
          </a:p>
          <a:p>
            <a:pPr algn="just" eaLnBrk="1" hangingPunct="1"/>
            <a:r>
              <a:rPr lang="it-IT" altLang="it-IT" sz="2700" b="1"/>
              <a:t>I LIBERI PROFESSIONISTI </a:t>
            </a:r>
            <a:r>
              <a:rPr lang="it-IT" altLang="it-IT" sz="2700" b="1" i="1">
                <a:solidFill>
                  <a:srgbClr val="FF0000"/>
                </a:solidFill>
              </a:rPr>
              <a:t>totalmente </a:t>
            </a:r>
            <a:r>
              <a:rPr lang="it-IT" altLang="it-IT" sz="2700" b="1"/>
              <a:t>STRUTTURATI (NON DIPENDENTI, PARTITE IVA, CONTRATTI DI COLLABORAZIONE PROFESSIONALE AUTONOMA….)</a:t>
            </a:r>
          </a:p>
          <a:p>
            <a:pPr algn="just" eaLnBrk="1" hangingPunct="1"/>
            <a:endParaRPr lang="it-IT" altLang="it-IT" sz="2700" b="1"/>
          </a:p>
          <a:p>
            <a:pPr algn="just" eaLnBrk="1" hangingPunct="1">
              <a:buFontTx/>
              <a:buChar char="-"/>
            </a:pPr>
            <a:r>
              <a:rPr lang="it-IT" altLang="it-IT" sz="2700" b="1"/>
              <a:t>NON HANNO LORO CLIENTI (sono quelli della struttura);</a:t>
            </a:r>
          </a:p>
          <a:p>
            <a:pPr algn="just" eaLnBrk="1" hangingPunct="1">
              <a:buFontTx/>
              <a:buChar char="-"/>
            </a:pPr>
            <a:r>
              <a:rPr lang="it-IT" altLang="it-IT" sz="2700" b="1"/>
              <a:t>NON GOVERNANO IL LORO RISCHIO E NON RISPONDONO CONTRATTUALMENTE</a:t>
            </a:r>
          </a:p>
          <a:p>
            <a:pPr algn="ctr" eaLnBrk="1" hangingPunct="1"/>
            <a:r>
              <a:rPr lang="it-IT" altLang="it-IT" sz="2700" b="1" i="1">
                <a:solidFill>
                  <a:srgbClr val="FF0000"/>
                </a:solidFill>
              </a:rPr>
              <a:t>MA DEVONO UGUALMENTE</a:t>
            </a:r>
          </a:p>
          <a:p>
            <a:pPr algn="ctr" eaLnBrk="1" hangingPunct="1"/>
            <a:r>
              <a:rPr lang="it-IT" altLang="it-IT" sz="2700" b="1" i="1">
                <a:solidFill>
                  <a:srgbClr val="FF0000"/>
                </a:solidFill>
              </a:rPr>
              <a:t> ASSICURARSI IN PROPRIO</a:t>
            </a:r>
          </a:p>
          <a:p>
            <a:pPr algn="just" eaLnBrk="1" hangingPunct="1"/>
            <a:r>
              <a:rPr lang="it-IT" altLang="it-IT" sz="2700" b="1"/>
              <a:t>E NON BENEFICIANO DELLA DISCIPLINA LIMITATIVA DELLA RIVALSA (in punto quantum).  </a:t>
            </a:r>
            <a:endParaRPr lang="it-IT" altLang="it-IT" sz="2700" b="1" i="1">
              <a:solidFill>
                <a:srgbClr val="FF0000"/>
              </a:solidFill>
            </a:endParaRPr>
          </a:p>
        </p:txBody>
      </p:sp>
      <p:sp>
        <p:nvSpPr>
          <p:cNvPr id="96259" name="CasellaDiTesto 4"/>
          <p:cNvSpPr txBox="1">
            <a:spLocks noChangeArrowheads="1"/>
          </p:cNvSpPr>
          <p:nvPr/>
        </p:nvSpPr>
        <p:spPr bwMode="auto">
          <a:xfrm>
            <a:off x="7069138" y="5868988"/>
            <a:ext cx="963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1800" i="1">
                <a:solidFill>
                  <a:srgbClr val="000000"/>
                </a:solidFill>
              </a:rPr>
              <a:t>   Segue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ttangolo 1"/>
          <p:cNvSpPr>
            <a:spLocks noChangeArrowheads="1"/>
          </p:cNvSpPr>
          <p:nvPr/>
        </p:nvSpPr>
        <p:spPr bwMode="auto">
          <a:xfrm>
            <a:off x="173038" y="1671638"/>
            <a:ext cx="86264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1300"/>
              <a:t> </a:t>
            </a:r>
            <a:r>
              <a:rPr lang="it-IT" altLang="it-IT" sz="1700">
                <a:latin typeface="Trebuchet MS" panose="020B0603020202020204" pitchFamily="34" charset="0"/>
              </a:rPr>
              <a:t>3. Al fine di garantire</a:t>
            </a:r>
            <a:r>
              <a:rPr lang="it-IT" altLang="it-IT" sz="1700" b="1">
                <a:latin typeface="Trebuchet MS" panose="020B0603020202020204" pitchFamily="34" charset="0"/>
              </a:rPr>
              <a:t> efficacia alle azioni di cui all'articolo 9 e  all'articolo  12,  comma  3</a:t>
            </a:r>
            <a:r>
              <a:rPr lang="it-IT" altLang="it-IT" sz="1700">
                <a:latin typeface="Trebuchet MS" panose="020B0603020202020204" pitchFamily="34" charset="0"/>
              </a:rPr>
              <a:t>,  ciascun  esercente  la   professione sanitaria operante  a  qualunque  titolo  in  strutture  sanitarie  o sociosanitarie pubbliche o private provvede alla stipula, </a:t>
            </a:r>
            <a:r>
              <a:rPr lang="it-IT" altLang="it-IT" sz="1700" b="1" u="sng">
                <a:solidFill>
                  <a:srgbClr val="FF0000"/>
                </a:solidFill>
                <a:latin typeface="Trebuchet MS" panose="020B0603020202020204" pitchFamily="34" charset="0"/>
              </a:rPr>
              <a:t>con oneri a proprio carico, di un'adeguata polizza  di  assicurazione  per  colpa grave. </a:t>
            </a:r>
          </a:p>
          <a:p>
            <a:pPr algn="just" eaLnBrk="1" hangingPunct="1"/>
            <a:r>
              <a:rPr lang="it-IT" altLang="it-IT" sz="1700">
                <a:latin typeface="Trebuchet MS" panose="020B0603020202020204" pitchFamily="34" charset="0"/>
              </a:rPr>
              <a:t>  4.  Le  strutture  </a:t>
            </a:r>
            <a:r>
              <a:rPr lang="it-IT" altLang="it-IT" sz="1700" b="1">
                <a:latin typeface="Trebuchet MS" panose="020B0603020202020204" pitchFamily="34" charset="0"/>
              </a:rPr>
              <a:t>di  cui  al  comma  1  rendono  nota,   mediante pubblicazione   nel   proprio   sito   internet,   la   denominazione dell'impresa   che   presta   la   copertura    assicurativa    della responsabilità civile verso i terzi e verso i prestatori d'opera  di cui al comma  1,  indicando  per  esteso  i  contratti,  le  clausole assicurative ovvero le  altre  analoghe  misure  che  determinano  la copertura assicurativa. </a:t>
            </a:r>
          </a:p>
          <a:p>
            <a:pPr algn="just" eaLnBrk="1" hangingPunct="1"/>
            <a:r>
              <a:rPr lang="it-IT" altLang="it-IT" sz="1700">
                <a:latin typeface="Trebuchet MS" panose="020B0603020202020204" pitchFamily="34" charset="0"/>
              </a:rPr>
              <a:t>  5. Con decreto da  emanare  entro  novanta  giorni  dalla  data  di entrata in vigore della presente legge, il  Ministro  dello  sviluppo economico, di concerto con il  Ministro  della  salute,  definisce  i criteri e le modalità </a:t>
            </a:r>
            <a:r>
              <a:rPr lang="it-IT" altLang="it-IT" sz="1700" b="1">
                <a:latin typeface="Trebuchet MS" panose="020B0603020202020204" pitchFamily="34" charset="0"/>
              </a:rPr>
              <a:t>per lo svolgimento delle funzioni di vigilanza e controllo esercitate dall'IVASS sulle imprese di assicurazione  che intendano stipulare polizze con le strutture di cui al comma 1 e  con gli esercenti la professione sanitaria</a:t>
            </a:r>
            <a:r>
              <a:rPr lang="it-IT" altLang="it-IT" sz="1500" b="1">
                <a:latin typeface="Trebuchet MS" panose="020B0603020202020204" pitchFamily="34" charset="0"/>
              </a:rPr>
              <a:t>. </a:t>
            </a:r>
          </a:p>
        </p:txBody>
      </p:sp>
      <p:sp>
        <p:nvSpPr>
          <p:cNvPr id="97282" name="Rettangolo 1"/>
          <p:cNvSpPr>
            <a:spLocks noChangeArrowheads="1"/>
          </p:cNvSpPr>
          <p:nvPr/>
        </p:nvSpPr>
        <p:spPr bwMode="auto">
          <a:xfrm>
            <a:off x="2373313" y="1052513"/>
            <a:ext cx="4397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800" b="1">
                <a:solidFill>
                  <a:srgbClr val="C00000"/>
                </a:solidFill>
                <a:latin typeface="Trebuchet MS" panose="020B0603020202020204" pitchFamily="34" charset="0"/>
              </a:rPr>
              <a:t>Art. 10 </a:t>
            </a:r>
          </a:p>
          <a:p>
            <a:pPr algn="ctr" eaLnBrk="1" hangingPunct="1"/>
            <a:r>
              <a:rPr lang="it-IT" altLang="it-IT" sz="1800" b="1">
                <a:solidFill>
                  <a:srgbClr val="C00000"/>
                </a:solidFill>
                <a:latin typeface="Trebuchet MS" panose="020B0603020202020204" pitchFamily="34" charset="0"/>
              </a:rPr>
              <a:t>Obbligo di assicurazione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ttangolo 4"/>
          <p:cNvSpPr>
            <a:spLocks noChangeArrowheads="1"/>
          </p:cNvSpPr>
          <p:nvPr/>
        </p:nvSpPr>
        <p:spPr bwMode="auto">
          <a:xfrm>
            <a:off x="276225" y="1924050"/>
            <a:ext cx="8607425"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1300">
                <a:latin typeface="Trebuchet MS" panose="020B0603020202020204" pitchFamily="34" charset="0"/>
              </a:rPr>
              <a:t> 6. Con decreto del Ministro dello sviluppo  economico,  da  emanare entro centoventi  giorni  dalla  data  di  entrata  in  vigore  della presente legge, di concerto con il Ministro della  salute  e  con  il Ministro dell'economia e delle finanze,  previa  intesa  in  sede  di Conferenza permanente per i rapporti tra lo Stato, le  regioni  e  le province  autonome  di  Trento  e  di   Bolzano,   sentiti   l'IVASS, l'Associazione nazionale fra  le  imprese  assicuratrici  (ANIA),  le Associazioni nazionali rappresentative delle  strutture  private  che erogano  prestazioni  sanitarie  e  sociosanitarie,  la   Federazione nazionale degli ordini dei medici chirurghi e degli  odontoiatri,  le Federazioni nazionali degli ordini e dei  collegi  delle  professioni sanitarie e le organizzazioni sindacali maggiormente  rappresentative delle categorie professionali interessate, nonchè le associazioni di tutela dei cittadini e dei pazienti,  </a:t>
            </a:r>
            <a:r>
              <a:rPr lang="it-IT" altLang="it-IT" sz="1700" b="1">
                <a:latin typeface="Trebuchet MS" panose="020B0603020202020204" pitchFamily="34" charset="0"/>
              </a:rPr>
              <a:t>sono  determinati  i  requisiti minimi delle  polizze  assicurative  per  le  strutture  sanitarie  e sociosanitarie pubbliche e private e per gli esercenti le professioni sanitarie, prevedendo l'individuazione di classi di rischio a cui far corrispondere massimali differenziati. Il medesimo decreto stabilisce i  requisiti  minimi  di  garanzia  e  le  condizioni   generali   di operatività delle altre analoghe misure, anche di assunzione diretta del rischio</a:t>
            </a:r>
            <a:r>
              <a:rPr lang="it-IT" altLang="it-IT" sz="1300">
                <a:latin typeface="Trebuchet MS" panose="020B0603020202020204" pitchFamily="34" charset="0"/>
              </a:rPr>
              <a:t>, richiamate dal comma 1; disciplina  altresì  le  regole per il trasferimento del rischio nel caso di subentro contrattuale di un'impresa di assicurazione nonché la previsione nel bilancio  delle strutture di un fondo rischi e di un fondo costituito dalla  messa  a riserva  per  competenza  dei  risarcimenti  relativi   ai   sinistri denunciati.  A  tali  fondi  si  applicano  le  disposizioni  di  cui all'articolo 1, commi 5 e 5-bis, del decreto-legge 18  gennaio  1993, n. 9, convertito, con modificazioni, dalla legge 18  marzo  1993,  n. 67. </a:t>
            </a:r>
          </a:p>
          <a:p>
            <a:pPr algn="just" eaLnBrk="1" hangingPunct="1"/>
            <a:r>
              <a:rPr lang="it-IT" altLang="it-IT" sz="1300">
                <a:latin typeface="Trebuchet MS" panose="020B0603020202020204" pitchFamily="34" charset="0"/>
              </a:rPr>
              <a:t> </a:t>
            </a:r>
          </a:p>
        </p:txBody>
      </p:sp>
      <p:pic>
        <p:nvPicPr>
          <p:cNvPr id="98306"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8150" y="896938"/>
            <a:ext cx="25336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a 9"/>
          <p:cNvGraphicFramePr/>
          <p:nvPr/>
        </p:nvGraphicFramePr>
        <p:xfrm>
          <a:off x="1665504" y="1459923"/>
          <a:ext cx="5855221" cy="4414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a:spLocks noChangeArrowheads="1"/>
          </p:cNvSpPr>
          <p:nvPr/>
        </p:nvSpPr>
        <p:spPr bwMode="auto">
          <a:xfrm>
            <a:off x="692150" y="623888"/>
            <a:ext cx="6989763" cy="5903912"/>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it-IT" altLang="it-IT" sz="2700" b="1">
              <a:solidFill>
                <a:srgbClr val="FF0000"/>
              </a:solidFill>
            </a:endParaRPr>
          </a:p>
          <a:p>
            <a:pPr algn="ctr" eaLnBrk="1" hangingPunct="1"/>
            <a:endParaRPr lang="it-IT" altLang="it-IT" sz="2700" b="1">
              <a:solidFill>
                <a:srgbClr val="FF0000"/>
              </a:solidFill>
            </a:endParaRPr>
          </a:p>
          <a:p>
            <a:pPr algn="just" eaLnBrk="1" hangingPunct="1"/>
            <a:endParaRPr lang="it-IT" altLang="it-IT" sz="2700" b="1"/>
          </a:p>
          <a:p>
            <a:pPr algn="just" eaLnBrk="1" hangingPunct="1">
              <a:buFont typeface="Arial" panose="020B0604020202020204" pitchFamily="34" charset="0"/>
              <a:buChar char="•"/>
            </a:pPr>
            <a:r>
              <a:rPr lang="it-IT" altLang="it-IT" sz="2700" b="1"/>
              <a:t>L’AZIONE DIRETTA E LE PROCEDURE LIQUIDATIVE;</a:t>
            </a:r>
          </a:p>
          <a:p>
            <a:pPr algn="just" eaLnBrk="1" hangingPunct="1">
              <a:buFont typeface="Arial" panose="020B0604020202020204" pitchFamily="34" charset="0"/>
              <a:buChar char="•"/>
            </a:pPr>
            <a:r>
              <a:rPr lang="it-IT" altLang="it-IT" sz="2700" b="1"/>
              <a:t>IL PATTO DI GESTIONE DELLA LITE;</a:t>
            </a:r>
          </a:p>
          <a:p>
            <a:pPr algn="just" eaLnBrk="1" hangingPunct="1">
              <a:buFont typeface="Arial" panose="020B0604020202020204" pitchFamily="34" charset="0"/>
              <a:buChar char="•"/>
            </a:pPr>
            <a:r>
              <a:rPr lang="it-IT" altLang="it-IT" sz="2700" b="1"/>
              <a:t>Il RISCHIO DI </a:t>
            </a:r>
            <a:r>
              <a:rPr lang="it-IT" altLang="it-IT" sz="2700" b="1" i="1"/>
              <a:t>SURPLACE</a:t>
            </a:r>
            <a:r>
              <a:rPr lang="it-IT" altLang="it-IT" sz="2700" b="1"/>
              <a:t> TRA ASSICURATORI</a:t>
            </a:r>
          </a:p>
          <a:p>
            <a:pPr algn="just" eaLnBrk="1" hangingPunct="1">
              <a:buFont typeface="Arial" panose="020B0604020202020204" pitchFamily="34" charset="0"/>
              <a:buChar char="•"/>
            </a:pPr>
            <a:r>
              <a:rPr lang="it-IT" altLang="it-IT" sz="2700" b="1"/>
              <a:t>La CD. AUTOASSICURAZIONE…</a:t>
            </a:r>
          </a:p>
          <a:p>
            <a:pPr algn="just" eaLnBrk="1" hangingPunct="1">
              <a:buFont typeface="Arial" panose="020B0604020202020204" pitchFamily="34" charset="0"/>
              <a:buChar char="•"/>
            </a:pPr>
            <a:endParaRPr lang="it-IT" altLang="it-IT" sz="2700" b="1"/>
          </a:p>
          <a:p>
            <a:pPr algn="just" eaLnBrk="1" hangingPunct="1"/>
            <a:endParaRPr lang="it-IT" altLang="it-IT" sz="2700" b="1"/>
          </a:p>
          <a:p>
            <a:pPr algn="just" eaLnBrk="1" hangingPunct="1"/>
            <a:r>
              <a:rPr lang="it-IT" altLang="it-IT" sz="2700" b="1"/>
              <a:t>1) La non opponibilità delle eccezioni, rispetto a franchigie e SIR</a:t>
            </a:r>
          </a:p>
          <a:p>
            <a:pPr algn="just" eaLnBrk="1" hangingPunct="1"/>
            <a:r>
              <a:rPr lang="it-IT" altLang="it-IT" sz="2700" b="1"/>
              <a:t>2)  Il regime di operatività temporale della polizza obbligatoria, secondo l’art. 11;</a:t>
            </a:r>
          </a:p>
          <a:p>
            <a:pPr algn="just" eaLnBrk="1" hangingPunct="1"/>
            <a:r>
              <a:rPr lang="it-IT" altLang="it-IT" sz="2700" b="1"/>
              <a:t> </a:t>
            </a:r>
          </a:p>
        </p:txBody>
      </p:sp>
      <p:sp>
        <p:nvSpPr>
          <p:cNvPr id="4" name="Rettangolo 3"/>
          <p:cNvSpPr>
            <a:spLocks noChangeArrowheads="1"/>
          </p:cNvSpPr>
          <p:nvPr/>
        </p:nvSpPr>
        <p:spPr bwMode="auto">
          <a:xfrm>
            <a:off x="2289175" y="801688"/>
            <a:ext cx="4040188" cy="739775"/>
          </a:xfrm>
          <a:prstGeom prst="rect">
            <a:avLst/>
          </a:prstGeom>
          <a:solidFill>
            <a:srgbClr val="1F497D"/>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FFFFFF"/>
                </a:solidFill>
              </a:rPr>
              <a:t>ALCUNI  TEMI “CALDI” </a:t>
            </a:r>
          </a:p>
        </p:txBody>
      </p:sp>
      <p:sp>
        <p:nvSpPr>
          <p:cNvPr id="5" name="Rettangolo 4"/>
          <p:cNvSpPr>
            <a:spLocks noChangeArrowheads="1"/>
          </p:cNvSpPr>
          <p:nvPr/>
        </p:nvSpPr>
        <p:spPr bwMode="auto">
          <a:xfrm>
            <a:off x="2289175" y="817563"/>
            <a:ext cx="4040188" cy="739775"/>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FFFFFF"/>
                </a:solidFill>
              </a:rPr>
              <a:t>ALCUNI  TEMI “CALDI” </a:t>
            </a:r>
          </a:p>
        </p:txBody>
      </p:sp>
      <p:sp>
        <p:nvSpPr>
          <p:cNvPr id="7" name="Rettangolo 6"/>
          <p:cNvSpPr>
            <a:spLocks noChangeArrowheads="1"/>
          </p:cNvSpPr>
          <p:nvPr/>
        </p:nvSpPr>
        <p:spPr bwMode="auto">
          <a:xfrm>
            <a:off x="2320925" y="3905250"/>
            <a:ext cx="4040188" cy="741363"/>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300" b="1">
                <a:solidFill>
                  <a:srgbClr val="FFFFFF"/>
                </a:solidFill>
              </a:rPr>
              <a:t>MA SOPRATTUTTO…… </a:t>
            </a:r>
          </a:p>
        </p:txBody>
      </p:sp>
    </p:spTree>
  </p:cSld>
  <p:clrMapOvr>
    <a:masterClrMapping/>
  </p:clrMapOvr>
  <p:transition>
    <p:spli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ttangolo 3"/>
          <p:cNvSpPr>
            <a:spLocks noChangeArrowheads="1"/>
          </p:cNvSpPr>
          <p:nvPr/>
        </p:nvSpPr>
        <p:spPr bwMode="auto">
          <a:xfrm>
            <a:off x="173038" y="538163"/>
            <a:ext cx="8586787"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800" b="1">
                <a:solidFill>
                  <a:srgbClr val="C00000"/>
                </a:solidFill>
                <a:latin typeface="Trebuchet MS" panose="020B0603020202020204" pitchFamily="34" charset="0"/>
              </a:rPr>
              <a:t>Art. 12 </a:t>
            </a:r>
          </a:p>
          <a:p>
            <a:pPr algn="ctr" eaLnBrk="1" hangingPunct="1"/>
            <a:r>
              <a:rPr lang="it-IT" altLang="it-IT" sz="1800" b="1">
                <a:solidFill>
                  <a:srgbClr val="C00000"/>
                </a:solidFill>
                <a:latin typeface="Trebuchet MS" panose="020B0603020202020204" pitchFamily="34" charset="0"/>
              </a:rPr>
              <a:t> </a:t>
            </a:r>
          </a:p>
          <a:p>
            <a:pPr algn="ctr" eaLnBrk="1" hangingPunct="1"/>
            <a:r>
              <a:rPr lang="it-IT" altLang="it-IT" sz="1800" b="1">
                <a:solidFill>
                  <a:srgbClr val="C00000"/>
                </a:solidFill>
                <a:latin typeface="Trebuchet MS" panose="020B0603020202020204" pitchFamily="34" charset="0"/>
              </a:rPr>
              <a:t>               Azione diretta del soggetto danneggiato </a:t>
            </a:r>
          </a:p>
          <a:p>
            <a:pPr algn="just" eaLnBrk="1" hangingPunct="1"/>
            <a:r>
              <a:rPr lang="it-IT" altLang="it-IT" sz="1800">
                <a:latin typeface="Trebuchet MS" panose="020B0603020202020204" pitchFamily="34" charset="0"/>
              </a:rPr>
              <a:t> </a:t>
            </a:r>
          </a:p>
          <a:p>
            <a:pPr algn="just" eaLnBrk="1" hangingPunct="1"/>
            <a:r>
              <a:rPr lang="it-IT" altLang="it-IT" sz="1800">
                <a:latin typeface="Trebuchet MS" panose="020B0603020202020204" pitchFamily="34" charset="0"/>
              </a:rPr>
              <a:t>  1</a:t>
            </a:r>
            <a:r>
              <a:rPr lang="it-IT" altLang="it-IT" sz="1900">
                <a:latin typeface="Trebuchet MS" panose="020B0603020202020204" pitchFamily="34" charset="0"/>
              </a:rPr>
              <a:t>.  Fatte  salve  le  disposizioni  </a:t>
            </a:r>
            <a:r>
              <a:rPr lang="it-IT" altLang="it-IT" sz="1900" b="1">
                <a:latin typeface="Trebuchet MS" panose="020B0603020202020204" pitchFamily="34" charset="0"/>
              </a:rPr>
              <a:t>dell'articolo  8</a:t>
            </a:r>
            <a:r>
              <a:rPr lang="it-IT" altLang="it-IT" sz="1900">
                <a:latin typeface="Trebuchet MS" panose="020B0603020202020204" pitchFamily="34" charset="0"/>
              </a:rPr>
              <a:t>,  il  soggetto danneggiato ha diritto di agire direttamente, entro  i  limiti  delle somme per le quali è stato stipulato il contratto di  assicurazione, nei confronti dell'impresa di assicurazione che </a:t>
            </a:r>
            <a:r>
              <a:rPr lang="it-IT" altLang="it-IT" sz="1900" b="1">
                <a:latin typeface="Trebuchet MS" panose="020B0603020202020204" pitchFamily="34" charset="0"/>
              </a:rPr>
              <a:t>presta  la  copertura assicurativa alle strutture sanitarie o  sociosanitarie  pubbliche  o private di cui  al  comma  1  dell'articolo  10  e  all'esercente  la professione sanitaria di cui al comma 2 del medesimo articolo 10. </a:t>
            </a:r>
            <a:r>
              <a:rPr lang="it-IT" altLang="it-IT" sz="1900" b="1" i="1">
                <a:solidFill>
                  <a:srgbClr val="FF0000"/>
                </a:solidFill>
                <a:latin typeface="Trebuchet MS" panose="020B0603020202020204" pitchFamily="34" charset="0"/>
              </a:rPr>
              <a:t>(NO AZIONE DIRETTA SU POLIZZE art. 10 comma 3)</a:t>
            </a:r>
          </a:p>
          <a:p>
            <a:pPr algn="just" eaLnBrk="1" hangingPunct="1"/>
            <a:r>
              <a:rPr lang="it-IT" altLang="it-IT" sz="1900">
                <a:latin typeface="Trebuchet MS" panose="020B0603020202020204" pitchFamily="34" charset="0"/>
              </a:rPr>
              <a:t>  2. </a:t>
            </a:r>
            <a:r>
              <a:rPr lang="it-IT" altLang="it-IT" sz="1900" b="1">
                <a:latin typeface="Trebuchet MS" panose="020B0603020202020204" pitchFamily="34" charset="0"/>
              </a:rPr>
              <a:t>Non sono opponibili al danneggiato, per  l'intero  massimale  di polizza,  eccezioni  derivanti  dal  contratto  diverse   da   quelle stabilite dal decreto di cui all'articolo 10, comma 6, che  definisce i requisiti  minimi  delle  polizze  assicurative  per  le  strutture sanitarie e sociosanitarie pubbliche e private e per gli esercenti le professioni sanitarie di cui all'articolo 10, comma 2</a:t>
            </a:r>
            <a:r>
              <a:rPr lang="it-IT" altLang="it-IT" sz="1900">
                <a:latin typeface="Trebuchet MS" panose="020B0603020202020204"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olo 1"/>
          <p:cNvSpPr>
            <a:spLocks noGrp="1"/>
          </p:cNvSpPr>
          <p:nvPr>
            <p:ph type="ctrTitle"/>
          </p:nvPr>
        </p:nvSpPr>
        <p:spPr>
          <a:xfrm>
            <a:off x="346075" y="4454525"/>
            <a:ext cx="8521700" cy="1711325"/>
          </a:xfrm>
          <a:solidFill>
            <a:schemeClr val="bg2">
              <a:lumMod val="75000"/>
            </a:schemeClr>
          </a:solidFill>
        </p:spPr>
        <p:txBody>
          <a:bodyPr/>
          <a:lstStyle/>
          <a:p>
            <a:pPr algn="just"/>
            <a:r>
              <a:rPr lang="it-IT" altLang="it-IT" sz="2300" b="1" i="1" smtClean="0"/>
              <a:t>PRENDERE IN CARICO IL PAZIENTE  ANCHE - E, SOPRATTUTTO - SE IL CASO E’ DIFFICILE.</a:t>
            </a:r>
            <a:br>
              <a:rPr lang="it-IT" altLang="it-IT" sz="2300" b="1" i="1" smtClean="0"/>
            </a:br>
            <a:r>
              <a:rPr lang="it-IT" altLang="it-IT" sz="2300" b="1" i="1" smtClean="0"/>
              <a:t>FAR DEL PROPRIO MEGLIO E</a:t>
            </a:r>
            <a:r>
              <a:rPr lang="is-IS" altLang="it-IT" sz="2300" b="1" i="1" smtClean="0"/>
              <a:t>….</a:t>
            </a:r>
            <a:r>
              <a:rPr lang="it-IT" altLang="it-IT" sz="2300" b="1" i="1" smtClean="0"/>
              <a:t> SE ANDASSE MALE IL RISCHIO RIMANE’ IN QUALCHE MODO CONDIVISO</a:t>
            </a:r>
            <a:r>
              <a:rPr lang="is-IS" altLang="it-IT" sz="2300" b="1" i="1" smtClean="0"/>
              <a:t>…...</a:t>
            </a:r>
            <a:r>
              <a:rPr lang="it-IT" altLang="it-IT" sz="2300" b="1" i="1" smtClean="0"/>
              <a:t> </a:t>
            </a:r>
            <a:endParaRPr lang="it-IT" altLang="it-IT" sz="1900" i="1" smtClean="0"/>
          </a:p>
        </p:txBody>
      </p:sp>
      <p:sp>
        <p:nvSpPr>
          <p:cNvPr id="2" name="Rettangolo 1"/>
          <p:cNvSpPr>
            <a:spLocks noChangeArrowheads="1"/>
          </p:cNvSpPr>
          <p:nvPr/>
        </p:nvSpPr>
        <p:spPr bwMode="auto">
          <a:xfrm>
            <a:off x="2095500" y="315913"/>
            <a:ext cx="5229225" cy="1271587"/>
          </a:xfrm>
          <a:prstGeom prst="rect">
            <a:avLst/>
          </a:prstGeom>
          <a:solidFill>
            <a:srgbClr val="404040"/>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s-IS" altLang="it-IT" sz="2300" b="1">
                <a:solidFill>
                  <a:srgbClr val="FFFFFF"/>
                </a:solidFill>
              </a:rPr>
              <a:t>…....</a:t>
            </a:r>
            <a:r>
              <a:rPr lang="it-IT" altLang="it-IT" sz="2300" b="1">
                <a:solidFill>
                  <a:srgbClr val="FFFFFF"/>
                </a:solidFill>
              </a:rPr>
              <a:t>L’ART. 2236 DEL CODICE CIVILE ed il PATTO SOTTOSTANTE (ALLEANZA TERAPEUTICA, IN MEDICINA) </a:t>
            </a:r>
          </a:p>
        </p:txBody>
      </p:sp>
      <p:pic>
        <p:nvPicPr>
          <p:cNvPr id="22531" name="Immagine 2" descr="00_la-sana-alleanz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1747838"/>
            <a:ext cx="5002212"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ttangolo 3"/>
          <p:cNvSpPr>
            <a:spLocks noChangeArrowheads="1"/>
          </p:cNvSpPr>
          <p:nvPr/>
        </p:nvSpPr>
        <p:spPr bwMode="auto">
          <a:xfrm>
            <a:off x="173038" y="1339850"/>
            <a:ext cx="8651875"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1900">
                <a:latin typeface="Trebuchet MS" panose="020B0603020202020204" pitchFamily="34" charset="0"/>
              </a:rPr>
              <a:t>3.  L'impresa  di  assicurazione  </a:t>
            </a:r>
            <a:r>
              <a:rPr lang="it-IT" altLang="it-IT" sz="1900" b="1">
                <a:solidFill>
                  <a:srgbClr val="FF0000"/>
                </a:solidFill>
                <a:latin typeface="Trebuchet MS" panose="020B0603020202020204" pitchFamily="34" charset="0"/>
              </a:rPr>
              <a:t>ha  diritto  di   rivalsa  </a:t>
            </a:r>
            <a:r>
              <a:rPr lang="it-IT" altLang="it-IT" sz="1900">
                <a:solidFill>
                  <a:srgbClr val="FF0000"/>
                </a:solidFill>
                <a:latin typeface="Trebuchet MS" panose="020B0603020202020204" pitchFamily="34" charset="0"/>
              </a:rPr>
              <a:t> </a:t>
            </a:r>
            <a:r>
              <a:rPr lang="it-IT" altLang="it-IT" sz="1900">
                <a:latin typeface="Trebuchet MS" panose="020B0603020202020204" pitchFamily="34" charset="0"/>
              </a:rPr>
              <a:t>verso l'assicurato  </a:t>
            </a:r>
            <a:r>
              <a:rPr lang="it-IT" altLang="it-IT" sz="1900" b="1" u="sng">
                <a:latin typeface="Trebuchet MS" panose="020B0603020202020204" pitchFamily="34" charset="0"/>
              </a:rPr>
              <a:t>nel  rispetto  dei  requisiti  minimi</a:t>
            </a:r>
            <a:r>
              <a:rPr lang="it-IT" altLang="it-IT" sz="1900">
                <a:latin typeface="Trebuchet MS" panose="020B0603020202020204" pitchFamily="34" charset="0"/>
              </a:rPr>
              <a:t>,  non  derogabili contrattualmente, stabiliti dal decreto di cui all'articolo 10, comma 6. </a:t>
            </a:r>
          </a:p>
          <a:p>
            <a:pPr algn="just" eaLnBrk="1" hangingPunct="1"/>
            <a:r>
              <a:rPr lang="it-IT" altLang="it-IT" sz="1900">
                <a:latin typeface="Trebuchet MS" panose="020B0603020202020204" pitchFamily="34" charset="0"/>
              </a:rPr>
              <a:t>  4. Nel giudizio promosso contro l'impresa  di  assicurazione  della struttura sanitaria o sociosanitaria pubblica o privata a  norma  del comma 1  è  litisconsorte  necessario  la  struttura  medesima;  nel giudizio promosso contro l'impresa di assicurazione dell'esercente la professione sanitaria a norma del comma 1 </a:t>
            </a:r>
            <a:r>
              <a:rPr lang="it-IT" altLang="it-IT" sz="1900" b="1">
                <a:solidFill>
                  <a:srgbClr val="FF0000"/>
                </a:solidFill>
                <a:latin typeface="Trebuchet MS" panose="020B0603020202020204" pitchFamily="34" charset="0"/>
              </a:rPr>
              <a:t>e' litisconsorte necessario</a:t>
            </a:r>
            <a:r>
              <a:rPr lang="it-IT" altLang="it-IT" sz="1900">
                <a:latin typeface="Trebuchet MS" panose="020B0603020202020204" pitchFamily="34" charset="0"/>
              </a:rPr>
              <a:t> l'esercente la professione  sanitaria.  L'impresa  di  assicurazione, l'esercente la professione sanitaria e il danneggiato  hanno  diritto di accesso alla documentazione  della  struttura  relativa  ai  fatti dedotti in ogni fase della trattazione del sinistro. </a:t>
            </a:r>
          </a:p>
          <a:p>
            <a:pPr algn="just" eaLnBrk="1" hangingPunct="1"/>
            <a:r>
              <a:rPr lang="it-IT" altLang="it-IT" sz="1900">
                <a:latin typeface="Trebuchet MS" panose="020B0603020202020204" pitchFamily="34" charset="0"/>
              </a:rPr>
              <a:t>  5. L'azione diretta del danneggiato nei confronti  dell'impresa  di assicurazione è soggetta al termine di prescrizione  pari  a  quello dell'azione verso la struttura sanitaria o sociosanitaria pubblica  o privata o l'esercente la professione sanitaria.</a:t>
            </a:r>
          </a:p>
        </p:txBody>
      </p:sp>
      <p:pic>
        <p:nvPicPr>
          <p:cNvPr id="10240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350838"/>
            <a:ext cx="44338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A57AFDC-ED44-4D54-9652-856C32E984CD}" type="slidenum">
              <a:rPr lang="it-IT" altLang="it-IT" sz="1100">
                <a:solidFill>
                  <a:srgbClr val="898989"/>
                </a:solidFill>
              </a:rPr>
              <a:pPr eaLnBrk="1" hangingPunct="1"/>
              <a:t>71</a:t>
            </a:fld>
            <a:endParaRPr lang="it-IT" altLang="it-IT" sz="1100">
              <a:solidFill>
                <a:srgbClr val="898989"/>
              </a:solidFill>
            </a:endParaRPr>
          </a:p>
        </p:txBody>
      </p:sp>
      <p:sp>
        <p:nvSpPr>
          <p:cNvPr id="103426" name="Rettangolo 4"/>
          <p:cNvSpPr>
            <a:spLocks noChangeArrowheads="1"/>
          </p:cNvSpPr>
          <p:nvPr/>
        </p:nvSpPr>
        <p:spPr bwMode="auto">
          <a:xfrm>
            <a:off x="271463" y="1719263"/>
            <a:ext cx="86995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3100"/>
              <a:t>Occorre chiarire: i requisiti minimi attengono (ovviamente…) ai contenuti minimi della garanzia, al di sotto dei quali l’obiettivo della copertura assicurativa obbligatoria rischia di esser vanificato. Le eccezioni contrattuali possono esser qualcosa di diverso e di più, ossia riguardare talune anomalie o taluni limiti del contratto assicurativo (ad esempio: la sua risoluzione, la sospensione delle garanzie, l’annullamento anche ai sensi degli art. </a:t>
            </a:r>
            <a:r>
              <a:rPr lang="it-IT" altLang="it-IT" sz="3100" b="1"/>
              <a:t>1892</a:t>
            </a:r>
            <a:r>
              <a:rPr lang="it-IT" altLang="it-IT" sz="3100"/>
              <a:t> e ss. c.c., i limiti di franchigia e via discorrendo)</a:t>
            </a:r>
            <a:r>
              <a:rPr lang="it-IT" altLang="it-IT" sz="1500"/>
              <a:t>. </a:t>
            </a:r>
            <a:endParaRPr lang="it-IT" altLang="it-IT" sz="1500">
              <a:latin typeface="Trebuchet MS" panose="020B0603020202020204" pitchFamily="34" charset="0"/>
            </a:endParaRPr>
          </a:p>
        </p:txBody>
      </p:sp>
      <p:sp>
        <p:nvSpPr>
          <p:cNvPr id="2" name="Rettangolo 1"/>
          <p:cNvSpPr>
            <a:spLocks noChangeArrowheads="1"/>
          </p:cNvSpPr>
          <p:nvPr/>
        </p:nvSpPr>
        <p:spPr bwMode="auto">
          <a:xfrm>
            <a:off x="2562225" y="555625"/>
            <a:ext cx="3959225" cy="1158875"/>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solidFill>
                  <a:schemeClr val="lt1"/>
                </a:solidFill>
                <a:latin typeface="+mn-lt"/>
                <a:ea typeface="+mn-ea"/>
              </a:rPr>
              <a:t>REQUISITI MINIMI</a:t>
            </a:r>
          </a:p>
          <a:p>
            <a:pPr algn="ctr">
              <a:defRPr/>
            </a:pPr>
            <a:r>
              <a:rPr lang="it-IT" sz="2300" b="1" i="1" dirty="0">
                <a:solidFill>
                  <a:srgbClr val="FF0000"/>
                </a:solidFill>
                <a:latin typeface="+mn-lt"/>
                <a:ea typeface="+mn-ea"/>
              </a:rPr>
              <a:t>VS</a:t>
            </a:r>
          </a:p>
          <a:p>
            <a:pPr algn="ctr">
              <a:defRPr/>
            </a:pPr>
            <a:r>
              <a:rPr lang="it-IT" sz="2300" b="1" dirty="0">
                <a:solidFill>
                  <a:schemeClr val="bg1"/>
                </a:solidFill>
                <a:latin typeface="+mn-lt"/>
                <a:ea typeface="+mn-ea"/>
              </a:rPr>
              <a:t>ECCEZIONI NON OPPONIBILI</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EB050C6-11B2-4F43-A000-95C9B6BFE16A}" type="slidenum">
              <a:rPr lang="it-IT" altLang="it-IT" sz="1100">
                <a:solidFill>
                  <a:srgbClr val="898989"/>
                </a:solidFill>
              </a:rPr>
              <a:pPr eaLnBrk="1" hangingPunct="1"/>
              <a:t>72</a:t>
            </a:fld>
            <a:endParaRPr lang="it-IT" altLang="it-IT" sz="1100">
              <a:solidFill>
                <a:srgbClr val="898989"/>
              </a:solidFill>
            </a:endParaRPr>
          </a:p>
        </p:txBody>
      </p:sp>
      <p:sp>
        <p:nvSpPr>
          <p:cNvPr id="104450" name="Rettangolo 4"/>
          <p:cNvSpPr>
            <a:spLocks noChangeArrowheads="1"/>
          </p:cNvSpPr>
          <p:nvPr/>
        </p:nvSpPr>
        <p:spPr bwMode="auto">
          <a:xfrm>
            <a:off x="271463" y="896938"/>
            <a:ext cx="86995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3100"/>
              <a:t>Dubbi:</a:t>
            </a:r>
            <a:endParaRPr lang="it-IT" altLang="it-IT" sz="1900"/>
          </a:p>
          <a:p>
            <a:pPr eaLnBrk="1" hangingPunct="1"/>
            <a:r>
              <a:rPr lang="it-IT" altLang="it-IT" sz="1900"/>
              <a:t>il fatto che il sinistro non rientra nell'oggetto del contratto o nella descrizione del rischio oggetto di polizza (tipo di attività dedotta in contratto); </a:t>
            </a:r>
          </a:p>
          <a:p>
            <a:pPr eaLnBrk="1" hangingPunct="1"/>
            <a:r>
              <a:rPr lang="it-IT" altLang="it-IT" sz="1900"/>
              <a:t>il fatto che l’esercente o la struttura svolgano attività diverse da quella descritte nell’oggetto dell’assicurazione (tema in realtà riconducibile a quello delle dichiarazioni inesatte e reticenti);</a:t>
            </a:r>
          </a:p>
          <a:p>
            <a:pPr eaLnBrk="1" hangingPunct="1"/>
            <a:r>
              <a:rPr lang="it-IT" altLang="it-IT" sz="1900"/>
              <a:t>copertura della sola quota di responsabilità di pertinenza dell’assicurato, in caso di responsabilità solidale;</a:t>
            </a:r>
            <a:r>
              <a:rPr lang="it-IT" altLang="it-IT" sz="1900" b="1"/>
              <a:t> </a:t>
            </a:r>
            <a:endParaRPr lang="it-IT" altLang="it-IT" sz="1900"/>
          </a:p>
          <a:p>
            <a:pPr eaLnBrk="1" hangingPunct="1"/>
            <a:r>
              <a:rPr lang="it-IT" altLang="it-IT" sz="1900"/>
              <a:t>estraneità del sinistro rispetto al regime di estensione temporale della polizza di cui all’art. 11 della legge 24/2017; </a:t>
            </a:r>
          </a:p>
          <a:p>
            <a:pPr eaLnBrk="1" hangingPunct="1"/>
            <a:r>
              <a:rPr lang="it-IT" altLang="it-IT" sz="1900"/>
              <a:t>mancata copertura derivante da omesso pagamento del premio;</a:t>
            </a:r>
          </a:p>
          <a:p>
            <a:pPr eaLnBrk="1" hangingPunct="1"/>
            <a:r>
              <a:rPr lang="it-IT" altLang="it-IT" sz="1900"/>
              <a:t>esercizio abusivo dell’attività della struttura o dell’esercente la professione sanitaria; </a:t>
            </a:r>
          </a:p>
          <a:p>
            <a:pPr eaLnBrk="1" hangingPunct="1"/>
            <a:r>
              <a:rPr lang="it-IT" altLang="it-IT" sz="1900"/>
              <a:t>l’</a:t>
            </a:r>
            <a:r>
              <a:rPr lang="it-IT" altLang="ja-JP" sz="1900"/>
              <a:t>opponiblità dello svolgimento delle attività in stato di alterazione psicofisica per uso di sostanze stupefacenti o di alcool; </a:t>
            </a:r>
          </a:p>
          <a:p>
            <a:pPr eaLnBrk="1" hangingPunct="1"/>
            <a:r>
              <a:rPr lang="it-IT" altLang="it-IT" sz="1900"/>
              <a:t>l’opponibilità dei danni patrimoniali puri od indiretti </a:t>
            </a:r>
            <a:r>
              <a:rPr lang="it-IT" altLang="it-IT" sz="1900" i="1"/>
              <a:t>(ndr: da escludersi, senza dubbio)</a:t>
            </a:r>
            <a:r>
              <a:rPr lang="it-IT" altLang="it-IT" sz="1900"/>
              <a:t>; </a:t>
            </a:r>
          </a:p>
          <a:p>
            <a:pPr eaLnBrk="1" hangingPunct="1"/>
            <a:r>
              <a:rPr lang="it-IT" altLang="it-IT" sz="1900"/>
              <a:t>insussistenza di copertura in caso di erronea pubblicazione effettuata ai sensi dell’art. 10 co. 4 della Legge.  </a:t>
            </a:r>
          </a:p>
          <a:p>
            <a:pPr algn="just" eaLnBrk="1" hangingPunct="1"/>
            <a:r>
              <a:rPr lang="it-IT" altLang="it-IT" sz="1900"/>
              <a:t>. </a:t>
            </a:r>
            <a:endParaRPr lang="it-IT" altLang="it-IT" sz="1900">
              <a:latin typeface="Trebuchet MS" panose="020B0603020202020204" pitchFamily="34" charset="0"/>
            </a:endParaRPr>
          </a:p>
        </p:txBody>
      </p:sp>
      <p:sp>
        <p:nvSpPr>
          <p:cNvPr id="2" name="Rettangolo 1"/>
          <p:cNvSpPr>
            <a:spLocks noChangeArrowheads="1"/>
          </p:cNvSpPr>
          <p:nvPr/>
        </p:nvSpPr>
        <p:spPr bwMode="auto">
          <a:xfrm>
            <a:off x="2562225" y="7938"/>
            <a:ext cx="3959225" cy="1158875"/>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solidFill>
                  <a:schemeClr val="bg1"/>
                </a:solidFill>
                <a:latin typeface="+mn-lt"/>
                <a:ea typeface="+mn-ea"/>
              </a:rPr>
              <a:t>ECCEZIONI NON OPPONIBILI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F04E4C7-A4A2-4477-A578-561121BE29C5}" type="slidenum">
              <a:rPr lang="it-IT" altLang="it-IT" sz="1100">
                <a:solidFill>
                  <a:srgbClr val="898989"/>
                </a:solidFill>
              </a:rPr>
              <a:pPr eaLnBrk="1" hangingPunct="1"/>
              <a:t>73</a:t>
            </a:fld>
            <a:endParaRPr lang="it-IT" altLang="it-IT" sz="1100">
              <a:solidFill>
                <a:srgbClr val="898989"/>
              </a:solidFill>
            </a:endParaRPr>
          </a:p>
        </p:txBody>
      </p:sp>
      <p:sp>
        <p:nvSpPr>
          <p:cNvPr id="105474" name="Rettangolo 4"/>
          <p:cNvSpPr>
            <a:spLocks noChangeArrowheads="1"/>
          </p:cNvSpPr>
          <p:nvPr/>
        </p:nvSpPr>
        <p:spPr bwMode="auto">
          <a:xfrm>
            <a:off x="271463" y="896938"/>
            <a:ext cx="86995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2700"/>
              <a:t>Un discorso a parte merita di esser svolto per l’impugnazione del contratto, il suo annullamento, la sua inoperatività od eventuale nullità, anche ai sensi e per gli effetti degli articoli 1892, 1893, 1894, 1895 e 1898 c.c. </a:t>
            </a:r>
            <a:r>
              <a:rPr lang="it-IT" altLang="it-IT" sz="1900"/>
              <a:t>. </a:t>
            </a:r>
            <a:endParaRPr lang="it-IT" altLang="it-IT" sz="1900">
              <a:latin typeface="Trebuchet MS" panose="020B0603020202020204" pitchFamily="34" charset="0"/>
            </a:endParaRPr>
          </a:p>
          <a:p>
            <a:pPr algn="just" eaLnBrk="1" hangingPunct="1"/>
            <a:r>
              <a:rPr lang="it-IT" altLang="it-IT" sz="1900" b="1"/>
              <a:t>Quanto al dolo</a:t>
            </a:r>
            <a:r>
              <a:rPr lang="it-IT" altLang="it-IT" sz="1900"/>
              <a:t>, al quale  manca la possibilità di garantire l’azione di rivalsa in via assicurativa, ex art. 10 comma 3 (che limita quella garanzia alla colpa grave). Vi sono, dunque,  argomenti per sostenere che l’eccezione di impugnazione del contratto ex art. 1892 c.c. </a:t>
            </a:r>
            <a:r>
              <a:rPr lang="it-IT" altLang="it-IT" sz="1900" b="1"/>
              <a:t>sia opponibile al terzo in caso di dolo</a:t>
            </a:r>
            <a:r>
              <a:rPr lang="it-IT" altLang="it-IT" sz="1900"/>
              <a:t>. La legge Gelli prevede che la rivalsa dell’assicuratore verso l’assicurato (ex art. 12, comma 3) sia garantita con apposita polizza, ai sensi dell’art. 10, comma 3. Insomma, la regola della opponibilità delle eccezioni trova il suo bilanciamento nella garanzia (assicurativa) di capienza dell’azione di rivalsa. Sennonché in nessun caso potranno esser coperte le ipotesi (più gravi) di dolo, in relazione alle quali la compagnia dovrebbe dunque  poter opporre la relativa eccezione: diversamente opinando, proprio la fattispecie più grave imputabile all’assicurato mendace sarebbe posta a carico della compagnia senza possibilità di eccezione e senza garanzia (assicurativa) circa l’efficacia della relativa rivalsa.</a:t>
            </a:r>
          </a:p>
          <a:p>
            <a:pPr algn="just" eaLnBrk="1" hangingPunct="1"/>
            <a:endParaRPr lang="it-IT" altLang="it-IT" sz="1900">
              <a:latin typeface="Trebuchet MS" panose="020B0603020202020204" pitchFamily="34" charset="0"/>
            </a:endParaRPr>
          </a:p>
        </p:txBody>
      </p:sp>
      <p:sp>
        <p:nvSpPr>
          <p:cNvPr id="2" name="Rettangolo 1"/>
          <p:cNvSpPr>
            <a:spLocks noChangeArrowheads="1"/>
          </p:cNvSpPr>
          <p:nvPr/>
        </p:nvSpPr>
        <p:spPr bwMode="auto">
          <a:xfrm>
            <a:off x="2701925" y="76200"/>
            <a:ext cx="3473450" cy="890588"/>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solidFill>
                  <a:schemeClr val="bg1"/>
                </a:solidFill>
                <a:latin typeface="+mn-lt"/>
                <a:ea typeface="+mn-ea"/>
              </a:rPr>
              <a:t>ECCEZIONI NON OPPONIBILI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a:spLocks noChangeArrowheads="1"/>
          </p:cNvSpPr>
          <p:nvPr/>
        </p:nvSpPr>
        <p:spPr bwMode="auto">
          <a:xfrm>
            <a:off x="830263" y="1581150"/>
            <a:ext cx="6781800" cy="5276850"/>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4600" b="1"/>
              <a:t>IL TEMA più rilevante: La non opponibilità delle eccezioni, rispetto a franchigie e SIR</a:t>
            </a:r>
          </a:p>
          <a:p>
            <a:pPr algn="just" eaLnBrk="1" hangingPunct="1"/>
            <a:endParaRPr lang="it-IT" altLang="it-IT" sz="4600" b="1"/>
          </a:p>
          <a:p>
            <a:pPr algn="just" eaLnBrk="1" hangingPunct="1"/>
            <a:r>
              <a:rPr lang="it-IT" altLang="it-IT" sz="3800" b="1">
                <a:solidFill>
                  <a:srgbClr val="FF0000"/>
                </a:solidFill>
              </a:rPr>
              <a:t>DIVERSE ESIGENZE PER STRUTTURE ED ESERCENTI</a:t>
            </a:r>
          </a:p>
          <a:p>
            <a:pPr algn="just" eaLnBrk="1" hangingPunct="1"/>
            <a:endParaRPr lang="it-IT" altLang="it-IT" sz="4600" b="1"/>
          </a:p>
        </p:txBody>
      </p:sp>
      <p:sp>
        <p:nvSpPr>
          <p:cNvPr id="2" name="Freccia giù 1"/>
          <p:cNvSpPr>
            <a:spLocks noChangeArrowheads="1"/>
          </p:cNvSpPr>
          <p:nvPr/>
        </p:nvSpPr>
        <p:spPr bwMode="auto">
          <a:xfrm>
            <a:off x="5195888" y="4044950"/>
            <a:ext cx="1108075" cy="1093788"/>
          </a:xfrm>
          <a:prstGeom prst="down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9" tIns="43749" rIns="87499" bIns="43749" anchor="ctr"/>
          <a:lstStyle/>
          <a:p>
            <a:pPr algn="ctr">
              <a:defRPr/>
            </a:pPr>
            <a:endParaRPr lang="it-IT">
              <a:solidFill>
                <a:schemeClr val="lt1"/>
              </a:solidFill>
              <a:latin typeface="+mn-lt"/>
              <a:ea typeface="+mn-ea"/>
            </a:endParaRPr>
          </a:p>
        </p:txBody>
      </p:sp>
    </p:spTree>
  </p:cSld>
  <p:clrMapOvr>
    <a:masterClrMapping/>
  </p:clrMapOvr>
  <p:transition>
    <p:spli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olo 1"/>
          <p:cNvSpPr>
            <a:spLocks noGrp="1"/>
          </p:cNvSpPr>
          <p:nvPr>
            <p:ph type="ctrTitle"/>
          </p:nvPr>
        </p:nvSpPr>
        <p:spPr>
          <a:xfrm>
            <a:off x="619125" y="1595438"/>
            <a:ext cx="7980363" cy="4367212"/>
          </a:xfrm>
        </p:spPr>
        <p:txBody>
          <a:bodyPr/>
          <a:lstStyle/>
          <a:p>
            <a:pPr algn="just"/>
            <a:r>
              <a:rPr lang="it-IT" altLang="it-IT" sz="2300" smtClean="0"/>
              <a:t>Art. 144</a:t>
            </a:r>
            <a:br>
              <a:rPr lang="it-IT" altLang="it-IT" sz="2300" smtClean="0"/>
            </a:br>
            <a:r>
              <a:rPr lang="it-IT" altLang="it-IT" sz="2300" smtClean="0"/>
              <a:t>(Azione diretta del danneggiato) </a:t>
            </a:r>
            <a:br>
              <a:rPr lang="it-IT" altLang="it-IT" sz="2300" smtClean="0"/>
            </a:br>
            <a:r>
              <a:rPr lang="it-IT" altLang="it-IT" sz="2300" smtClean="0"/>
              <a:t>1. Il danneggiato per sinistro causato dalla circolazione di un veicolo o di un natante, per i quali vi è obbligo di assicurazione, ha azione diretta per il risarcimento del danno nei confronti dell'impresa di assicurazione del responsabile civile, entro i limiti delle somme per le quali è stata stipulata l'assicurazione. </a:t>
            </a:r>
            <a:br>
              <a:rPr lang="it-IT" altLang="it-IT" sz="2300" smtClean="0"/>
            </a:br>
            <a:r>
              <a:rPr lang="it-IT" altLang="it-IT" sz="2300" smtClean="0"/>
              <a:t>2. </a:t>
            </a:r>
            <a:r>
              <a:rPr lang="it-IT" altLang="it-IT" sz="2300" b="1" smtClean="0"/>
              <a:t>Per l'intero massimale di polizza l'impresa di assicurazione non può opporre al danneggiato eccezioni derivanti dal contratto, </a:t>
            </a:r>
            <a:r>
              <a:rPr lang="it-IT" altLang="it-IT" sz="2300" b="1" smtClean="0">
                <a:solidFill>
                  <a:srgbClr val="FF0000"/>
                </a:solidFill>
              </a:rPr>
              <a:t>nè clausole che prevedano l'eventuale contributo dell'assicurato al risarcimento del danno</a:t>
            </a:r>
            <a:r>
              <a:rPr lang="it-IT" altLang="it-IT" sz="2300" smtClean="0"/>
              <a:t>. L'impresa di assicurazione ha tuttavia diritto di rivalsa verso l'assicurato nella misura in cui avrebbe avuto contrattualmente diritto di rifiutare o ridurre la propria prestazione. </a:t>
            </a:r>
          </a:p>
        </p:txBody>
      </p:sp>
      <p:sp>
        <p:nvSpPr>
          <p:cNvPr id="107522" name="CasellaDiTesto 4"/>
          <p:cNvSpPr txBox="1">
            <a:spLocks noChangeArrowheads="1"/>
          </p:cNvSpPr>
          <p:nvPr/>
        </p:nvSpPr>
        <p:spPr bwMode="auto">
          <a:xfrm>
            <a:off x="1454150" y="350838"/>
            <a:ext cx="60325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2700" b="1" u="sng"/>
              <a:t> LA DISCIPLINA “GEMELLA” DELL’AUTO</a:t>
            </a:r>
          </a:p>
          <a:p>
            <a:pPr algn="ctr" eaLnBrk="1" hangingPunct="1"/>
            <a:r>
              <a:rPr lang="it-IT" altLang="it-IT" sz="2700" b="1" u="sng">
                <a:solidFill>
                  <a:srgbClr val="FF0000"/>
                </a:solidFill>
              </a:rPr>
              <a:t>UN CONFRONTO INTERESSANTE </a:t>
            </a:r>
            <a:endParaRPr lang="it-IT" altLang="it-IT" sz="2300" b="1" u="sng">
              <a:solidFill>
                <a:srgbClr val="FF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A86CD2B-34A9-4A51-A58F-DC7E1B8E2D0A}" type="slidenum">
              <a:rPr lang="it-IT" altLang="it-IT" sz="1100">
                <a:solidFill>
                  <a:srgbClr val="898989"/>
                </a:solidFill>
              </a:rPr>
              <a:pPr eaLnBrk="1" hangingPunct="1"/>
              <a:t>76</a:t>
            </a:fld>
            <a:endParaRPr lang="it-IT" altLang="it-IT" sz="1100">
              <a:solidFill>
                <a:srgbClr val="898989"/>
              </a:solidFill>
            </a:endParaRPr>
          </a:p>
        </p:txBody>
      </p:sp>
      <p:sp>
        <p:nvSpPr>
          <p:cNvPr id="108546" name="Rettangolo 4"/>
          <p:cNvSpPr>
            <a:spLocks noChangeArrowheads="1"/>
          </p:cNvSpPr>
          <p:nvPr/>
        </p:nvSpPr>
        <p:spPr bwMode="auto">
          <a:xfrm>
            <a:off x="271463" y="1889125"/>
            <a:ext cx="86995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1500" b="1">
                <a:solidFill>
                  <a:srgbClr val="FF0000"/>
                </a:solidFill>
                <a:latin typeface="Trebuchet MS" panose="020B0603020202020204" pitchFamily="34" charset="0"/>
              </a:rPr>
              <a:t>ART. 8 comma 4</a:t>
            </a:r>
          </a:p>
          <a:p>
            <a:pPr algn="just" eaLnBrk="1" hangingPunct="1"/>
            <a:r>
              <a:rPr lang="it-IT" altLang="it-IT" sz="1500">
                <a:latin typeface="Trebuchet MS" panose="020B0603020202020204" pitchFamily="34" charset="0"/>
              </a:rPr>
              <a:t>4.  La  partecipazione  al  procedimento  di   consulenza   tecnica preventiva  di  cui  al  presente  articolo,  effettuato  secondo  il disposto dell'articolo 15 della presente legge, e'  </a:t>
            </a:r>
            <a:r>
              <a:rPr lang="it-IT" altLang="it-IT" sz="2300" b="1">
                <a:latin typeface="Trebuchet MS" panose="020B0603020202020204" pitchFamily="34" charset="0"/>
              </a:rPr>
              <a:t>obbligatoria </a:t>
            </a:r>
            <a:r>
              <a:rPr lang="it-IT" altLang="it-IT" sz="1500">
                <a:latin typeface="Trebuchet MS" panose="020B0603020202020204" pitchFamily="34" charset="0"/>
              </a:rPr>
              <a:t> </a:t>
            </a:r>
            <a:r>
              <a:rPr lang="it-IT" altLang="it-IT" sz="2300" b="1">
                <a:latin typeface="Trebuchet MS" panose="020B0603020202020204" pitchFamily="34" charset="0"/>
              </a:rPr>
              <a:t>per tutte  le  parti,  comprese  le  imprese  di  assicurazione  di   cui all'articolo 10,  che  hanno  l'obbligo  di  formulare  l'offerta  di risarcimento del danno ovvero comunicare i motivi per  cui  ritengono di non formularla</a:t>
            </a:r>
            <a:r>
              <a:rPr lang="it-IT" altLang="it-IT" sz="1500">
                <a:latin typeface="Trebuchet MS" panose="020B0603020202020204" pitchFamily="34" charset="0"/>
              </a:rPr>
              <a:t>. In caso di  sentenza  a  favore  del  danneggiato, quando l'impresa di  assicurazione  non  ha  formulato  l'offerta  di risarcimento  nell'ambito  del  procedimento  di  consulenza  tecnica preventiva di cui ai commi precedenti,  il  giudice  trasmette  copia della sentenza all'Istituto  per  la  vigilanza  sulle  assicurazioni (IVASS) per gli adempimenti di propria competenza. In caso di mancata partecipazione, il giudice, con il  provvedimento  che  definisce  il giudizio, condanna le parti che non hanno  partecipato  al  pagamento delle spese di consulenza e di lite, indipendentemente dall'esito del giudizio,   oltre   che   ad   una   pena   pecuniaria,   determinata equitativamente,  in  favore  della  parte  che  è  comparsa   alla conciliazione. </a:t>
            </a:r>
          </a:p>
        </p:txBody>
      </p:sp>
      <p:sp>
        <p:nvSpPr>
          <p:cNvPr id="2" name="Rettangolo 1"/>
          <p:cNvSpPr>
            <a:spLocks noChangeArrowheads="1"/>
          </p:cNvSpPr>
          <p:nvPr/>
        </p:nvSpPr>
        <p:spPr bwMode="auto">
          <a:xfrm>
            <a:off x="2562225" y="555625"/>
            <a:ext cx="3959225" cy="1158875"/>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solidFill>
                  <a:schemeClr val="lt1"/>
                </a:solidFill>
                <a:latin typeface="+mn-lt"/>
                <a:ea typeface="+mn-ea"/>
              </a:rPr>
              <a:t>Azione diretta, offerta stragiudiziale e </a:t>
            </a:r>
            <a:r>
              <a:rPr lang="it-IT" sz="2300" b="1" dirty="0">
                <a:solidFill>
                  <a:srgbClr val="FF0000"/>
                </a:solidFill>
                <a:latin typeface="+mn-lt"/>
                <a:ea typeface="+mn-ea"/>
              </a:rPr>
              <a:t>rischio di </a:t>
            </a:r>
            <a:r>
              <a:rPr lang="it-IT" sz="2300" b="1" i="1" dirty="0">
                <a:solidFill>
                  <a:srgbClr val="FF0000"/>
                </a:solidFill>
                <a:latin typeface="+mn-lt"/>
                <a:ea typeface="+mn-ea"/>
              </a:rPr>
              <a:t>surplace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1957900-65A5-4F8F-9B76-36E457AEBBA2}" type="slidenum">
              <a:rPr lang="it-IT" altLang="it-IT" sz="1100">
                <a:solidFill>
                  <a:srgbClr val="898989"/>
                </a:solidFill>
              </a:rPr>
              <a:pPr eaLnBrk="1" hangingPunct="1"/>
              <a:t>77</a:t>
            </a:fld>
            <a:endParaRPr lang="it-IT" altLang="it-IT" sz="1100">
              <a:solidFill>
                <a:srgbClr val="898989"/>
              </a:solidFill>
            </a:endParaRPr>
          </a:p>
        </p:txBody>
      </p:sp>
      <p:sp>
        <p:nvSpPr>
          <p:cNvPr id="109570" name="Rettangolo 4"/>
          <p:cNvSpPr>
            <a:spLocks noChangeArrowheads="1"/>
          </p:cNvSpPr>
          <p:nvPr/>
        </p:nvSpPr>
        <p:spPr bwMode="auto">
          <a:xfrm>
            <a:off x="271463" y="1889125"/>
            <a:ext cx="86995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2700"/>
              <a:t>pare sensato ritenere che lo scenario più praticato sarà quello in cui il  paziente allarghi la platea dei propri potenziali interlocutori, colpendo in contemporanea struttura e medico (tra loro solidalmente responsabili </a:t>
            </a:r>
            <a:r>
              <a:rPr lang="it-IT" altLang="it-IT" sz="2700" i="1"/>
              <a:t>ex</a:t>
            </a:r>
            <a:r>
              <a:rPr lang="it-IT" altLang="it-IT" sz="2700"/>
              <a:t> art. 2055 c.c.) e provando a moltiplicare i propri titoli risarcitori e le proprie possibilità di reale soddisfazione. Ciò a maggior ragione in considerazione della possibilità di </a:t>
            </a:r>
            <a:r>
              <a:rPr lang="it-IT" altLang="it-IT" sz="2700" b="1"/>
              <a:t>agire in via diretta nei confronti dell’impresa assicurativa della struttura (e di quella del medico, se libero professionista</a:t>
            </a:r>
            <a:r>
              <a:rPr lang="it-IT" altLang="it-IT" sz="2700"/>
              <a:t>).  </a:t>
            </a:r>
          </a:p>
        </p:txBody>
      </p:sp>
      <p:sp>
        <p:nvSpPr>
          <p:cNvPr id="2" name="Rettangolo 1"/>
          <p:cNvSpPr>
            <a:spLocks noChangeArrowheads="1"/>
          </p:cNvSpPr>
          <p:nvPr/>
        </p:nvSpPr>
        <p:spPr bwMode="auto">
          <a:xfrm>
            <a:off x="3122613" y="525463"/>
            <a:ext cx="3957637" cy="1157287"/>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solidFill>
                  <a:schemeClr val="lt1"/>
                </a:solidFill>
                <a:latin typeface="+mn-lt"/>
                <a:ea typeface="+mn-ea"/>
              </a:rPr>
              <a:t>Azione diretta, offerta stragiudiziale e </a:t>
            </a:r>
            <a:r>
              <a:rPr lang="it-IT" sz="2300" b="1" i="1" dirty="0">
                <a:solidFill>
                  <a:srgbClr val="FF0000"/>
                </a:solidFill>
                <a:latin typeface="+mn-lt"/>
                <a:ea typeface="+mn-ea"/>
              </a:rPr>
              <a:t>rischio di surplace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0E97598-0234-4AB2-802C-7F7F093BEC6F}" type="slidenum">
              <a:rPr lang="it-IT" altLang="it-IT" sz="1100">
                <a:solidFill>
                  <a:srgbClr val="898989"/>
                </a:solidFill>
              </a:rPr>
              <a:pPr eaLnBrk="1" hangingPunct="1"/>
              <a:t>78</a:t>
            </a:fld>
            <a:endParaRPr lang="it-IT" altLang="it-IT" sz="1100">
              <a:solidFill>
                <a:srgbClr val="898989"/>
              </a:solidFill>
            </a:endParaRPr>
          </a:p>
        </p:txBody>
      </p:sp>
      <p:sp>
        <p:nvSpPr>
          <p:cNvPr id="110594" name="Rettangolo 4"/>
          <p:cNvSpPr>
            <a:spLocks noChangeArrowheads="1"/>
          </p:cNvSpPr>
          <p:nvPr/>
        </p:nvSpPr>
        <p:spPr bwMode="auto">
          <a:xfrm>
            <a:off x="271463" y="1582738"/>
            <a:ext cx="8699500"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700"/>
              <a:t>si troveranno dunque affiancati in giudizio, in qualità di corresponsabili solidali:</a:t>
            </a:r>
          </a:p>
          <a:p>
            <a:pPr algn="just" eaLnBrk="1" hangingPunct="1"/>
            <a:r>
              <a:rPr lang="it-IT" altLang="it-IT" sz="2700"/>
              <a:t>la struttura, </a:t>
            </a:r>
            <a:r>
              <a:rPr lang="it-IT" altLang="it-IT" sz="2700" i="1"/>
              <a:t>ex</a:t>
            </a:r>
            <a:r>
              <a:rPr lang="it-IT" altLang="it-IT" sz="2700"/>
              <a:t> art. 1218 c.c. e la sua compagnia assicurativa, in regime di litisconsorzio necessario (</a:t>
            </a:r>
            <a:r>
              <a:rPr lang="it-IT" altLang="it-IT" sz="2700" i="1"/>
              <a:t>ex</a:t>
            </a:r>
            <a:r>
              <a:rPr lang="it-IT" altLang="it-IT" sz="2700"/>
              <a:t> art. 12 comma 4,);</a:t>
            </a:r>
          </a:p>
          <a:p>
            <a:pPr algn="just" eaLnBrk="1" hangingPunct="1"/>
            <a:r>
              <a:rPr lang="it-IT" altLang="it-IT" sz="2700"/>
              <a:t>il  medico e la sua compagnia assicurativa (quest’ultima in forza di chiamata in causa, salvo i casi di azione diretta).</a:t>
            </a:r>
          </a:p>
          <a:p>
            <a:pPr algn="just" eaLnBrk="1" hangingPunct="1"/>
            <a:r>
              <a:rPr lang="it-IT" altLang="it-IT" sz="2700"/>
              <a:t>Alla pluralità di potenziali responsabili corrisponde </a:t>
            </a:r>
            <a:r>
              <a:rPr lang="it-IT" altLang="it-IT" sz="2700" b="1"/>
              <a:t>un solo danno risarcibile</a:t>
            </a:r>
            <a:r>
              <a:rPr lang="it-IT" altLang="it-IT" sz="2700"/>
              <a:t>, riconducibile – appunto – ad una medesima fattispecie plurisoggettiva. Il tema si complicherebbe ulteriormente nel caso in cui gli esercenti potenzialmente responsabili fossero più d’uno. </a:t>
            </a:r>
          </a:p>
          <a:p>
            <a:pPr algn="just" eaLnBrk="1" hangingPunct="1"/>
            <a:r>
              <a:rPr lang="it-IT" altLang="it-IT" sz="2700"/>
              <a:t>.  </a:t>
            </a:r>
          </a:p>
        </p:txBody>
      </p:sp>
      <p:sp>
        <p:nvSpPr>
          <p:cNvPr id="2" name="Rettangolo 1"/>
          <p:cNvSpPr>
            <a:spLocks noChangeArrowheads="1"/>
          </p:cNvSpPr>
          <p:nvPr/>
        </p:nvSpPr>
        <p:spPr bwMode="auto">
          <a:xfrm>
            <a:off x="3122613" y="331788"/>
            <a:ext cx="3957637" cy="1158875"/>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solidFill>
                  <a:schemeClr val="lt1"/>
                </a:solidFill>
                <a:latin typeface="+mn-lt"/>
                <a:ea typeface="+mn-ea"/>
              </a:rPr>
              <a:t>Azione diretta, offerta stragiudiziale e </a:t>
            </a:r>
            <a:r>
              <a:rPr lang="it-IT" sz="2300" b="1" dirty="0">
                <a:solidFill>
                  <a:srgbClr val="FF0000"/>
                </a:solidFill>
                <a:latin typeface="+mn-lt"/>
                <a:ea typeface="+mn-ea"/>
              </a:rPr>
              <a:t>rischio di </a:t>
            </a:r>
            <a:r>
              <a:rPr lang="it-IT" sz="2300" b="1" i="1" dirty="0">
                <a:solidFill>
                  <a:srgbClr val="FF0000"/>
                </a:solidFill>
                <a:latin typeface="+mn-lt"/>
                <a:ea typeface="+mn-ea"/>
              </a:rPr>
              <a:t>surplace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92D4CA8-9AD7-4154-A9FB-589C76223175}" type="slidenum">
              <a:rPr lang="it-IT" altLang="it-IT" sz="1100">
                <a:solidFill>
                  <a:srgbClr val="898989"/>
                </a:solidFill>
              </a:rPr>
              <a:pPr eaLnBrk="1" hangingPunct="1"/>
              <a:t>79</a:t>
            </a:fld>
            <a:endParaRPr lang="it-IT" altLang="it-IT" sz="1100">
              <a:solidFill>
                <a:srgbClr val="898989"/>
              </a:solidFill>
            </a:endParaRPr>
          </a:p>
        </p:txBody>
      </p:sp>
      <p:sp>
        <p:nvSpPr>
          <p:cNvPr id="111618" name="Rettangolo 4"/>
          <p:cNvSpPr>
            <a:spLocks noChangeArrowheads="1"/>
          </p:cNvSpPr>
          <p:nvPr/>
        </p:nvSpPr>
        <p:spPr bwMode="auto">
          <a:xfrm>
            <a:off x="271463" y="1582738"/>
            <a:ext cx="869950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5" tIns="43748" rIns="87495" bIns="43748">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700"/>
              <a:t>In tali ipotesi non applicabile, lato compagnie, l’art. 1910 c.c.</a:t>
            </a:r>
          </a:p>
          <a:p>
            <a:pPr eaLnBrk="1" hangingPunct="1"/>
            <a:r>
              <a:rPr lang="it-IT" altLang="it-IT" sz="2700"/>
              <a:t>Unica soluzione la surrogazione ex art. 1916 c.c, nel diritto di regresso dell’assicurato.</a:t>
            </a:r>
          </a:p>
          <a:p>
            <a:pPr eaLnBrk="1" hangingPunct="1"/>
            <a:r>
              <a:rPr lang="it-IT" altLang="it-IT" sz="2700"/>
              <a:t>Ma ipotizzando un’errata diagnosi (per colpa </a:t>
            </a:r>
            <a:r>
              <a:rPr lang="it-IT" altLang="it-IT" sz="2700">
                <a:solidFill>
                  <a:srgbClr val="FF0000"/>
                </a:solidFill>
              </a:rPr>
              <a:t>non</a:t>
            </a:r>
            <a:r>
              <a:rPr lang="it-IT" altLang="it-IT" sz="2700"/>
              <a:t> grave) da parte di un medico strutturato libero professionista, senza addebiti plausibili per la struttura, </a:t>
            </a:r>
            <a:r>
              <a:rPr lang="it-IT" altLang="it-IT" sz="2700" b="1">
                <a:solidFill>
                  <a:srgbClr val="FF0000"/>
                </a:solidFill>
              </a:rPr>
              <a:t>nessuna delle due imprese potrebbe utilmente surrogarsi.</a:t>
            </a:r>
          </a:p>
          <a:p>
            <a:pPr eaLnBrk="1" hangingPunct="1"/>
            <a:endParaRPr lang="it-IT" altLang="it-IT" sz="2700" b="1">
              <a:solidFill>
                <a:srgbClr val="FF0000"/>
              </a:solidFill>
            </a:endParaRPr>
          </a:p>
          <a:p>
            <a:pPr eaLnBrk="1" hangingPunct="1"/>
            <a:r>
              <a:rPr lang="it-IT" altLang="it-IT" sz="2700"/>
              <a:t>Chi paga per primo…..ci rimette!!!</a:t>
            </a:r>
          </a:p>
          <a:p>
            <a:pPr algn="ctr" eaLnBrk="1" hangingPunct="1"/>
            <a:r>
              <a:rPr lang="it-IT" altLang="it-IT" sz="2700" b="1"/>
              <a:t>Verso una soluzione convenzionale?</a:t>
            </a:r>
          </a:p>
          <a:p>
            <a:pPr algn="just" eaLnBrk="1" hangingPunct="1"/>
            <a:r>
              <a:rPr lang="it-IT" altLang="it-IT" sz="2700"/>
              <a:t>.  </a:t>
            </a:r>
          </a:p>
        </p:txBody>
      </p:sp>
      <p:sp>
        <p:nvSpPr>
          <p:cNvPr id="2" name="Rettangolo 1"/>
          <p:cNvSpPr>
            <a:spLocks noChangeArrowheads="1"/>
          </p:cNvSpPr>
          <p:nvPr/>
        </p:nvSpPr>
        <p:spPr bwMode="auto">
          <a:xfrm>
            <a:off x="2562225" y="350838"/>
            <a:ext cx="3959225" cy="1157287"/>
          </a:xfrm>
          <a:prstGeom prst="rect">
            <a:avLst/>
          </a:prstGeom>
          <a:solidFill>
            <a:srgbClr val="9BBB59"/>
          </a:soli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p>
            <a:pPr algn="ctr">
              <a:defRPr/>
            </a:pPr>
            <a:r>
              <a:rPr lang="it-IT" sz="2300" b="1" dirty="0">
                <a:solidFill>
                  <a:schemeClr val="lt1"/>
                </a:solidFill>
                <a:latin typeface="+mn-lt"/>
                <a:ea typeface="+mn-ea"/>
              </a:rPr>
              <a:t>Azione diretta, offerta stragiudiziale e </a:t>
            </a:r>
            <a:r>
              <a:rPr lang="it-IT" sz="2300" b="1" i="1" dirty="0">
                <a:solidFill>
                  <a:srgbClr val="FF0000"/>
                </a:solidFill>
                <a:latin typeface="+mn-lt"/>
                <a:ea typeface="+mn-ea"/>
              </a:rPr>
              <a:t>rischio di surplace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ChangeArrowheads="1"/>
          </p:cNvSpPr>
          <p:nvPr/>
        </p:nvSpPr>
        <p:spPr bwMode="auto">
          <a:xfrm>
            <a:off x="490538" y="1609725"/>
            <a:ext cx="7975600" cy="414813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495" tIns="43748" rIns="87495" bIns="4374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it-IT" altLang="it-IT" sz="4200" b="1" i="1">
                <a:solidFill>
                  <a:srgbClr val="FFFFFF"/>
                </a:solidFill>
              </a:rPr>
              <a:t>LA LENTA DERIVA DI UN ECCESSIVO GIUSTIZIALISMO PROTETTIVO E LA FRAINTESA ESIGENZA DI UNA TUTELA “A TOUT PRIX” DEL PAZIENTE, </a:t>
            </a:r>
            <a:endParaRPr lang="it-IT" altLang="it-IT" sz="3400" b="1" i="1">
              <a:solidFill>
                <a:srgbClr val="FFFFFF"/>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a 9"/>
          <p:cNvGraphicFramePr/>
          <p:nvPr/>
        </p:nvGraphicFramePr>
        <p:xfrm>
          <a:off x="1550959" y="1356453"/>
          <a:ext cx="6085974" cy="4646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a 9"/>
          <p:cNvGraphicFramePr/>
          <p:nvPr/>
        </p:nvGraphicFramePr>
        <p:xfrm>
          <a:off x="1550959" y="1356453"/>
          <a:ext cx="6085974" cy="4646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6"/>
          <p:cNvSpPr>
            <a:spLocks noChangeArrowheads="1"/>
          </p:cNvSpPr>
          <p:nvPr/>
        </p:nvSpPr>
        <p:spPr bwMode="auto">
          <a:xfrm>
            <a:off x="457200" y="1973263"/>
            <a:ext cx="7848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it-IT" altLang="it-IT" sz="2800" b="1"/>
          </a:p>
          <a:p>
            <a:pPr algn="ctr" eaLnBrk="1" hangingPunct="1"/>
            <a:r>
              <a:rPr lang="it-IT" altLang="it-IT" sz="4000" b="1"/>
              <a:t>CASISTICA ELOQUENTE </a:t>
            </a:r>
          </a:p>
          <a:p>
            <a:pPr algn="ctr" eaLnBrk="1" hangingPunct="1"/>
            <a:endParaRPr lang="it-IT" altLang="it-IT" sz="2800" b="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ChangeArrowheads="1"/>
          </p:cNvSpPr>
          <p:nvPr/>
        </p:nvSpPr>
        <p:spPr bwMode="auto">
          <a:xfrm>
            <a:off x="0" y="193675"/>
            <a:ext cx="9144000" cy="5264150"/>
          </a:xfrm>
          <a:prstGeom prst="rect">
            <a:avLst/>
          </a:prstGeom>
          <a:solidFill>
            <a:schemeClr val="bg1">
              <a:lumMod val="85000"/>
            </a:schemeClr>
          </a:solid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it-IT" altLang="it-IT" sz="2800" b="1"/>
          </a:p>
          <a:p>
            <a:pPr algn="just" eaLnBrk="1" hangingPunct="1"/>
            <a:r>
              <a:rPr lang="it-IT" altLang="it-IT" sz="2800" b="1" i="1">
                <a:solidFill>
                  <a:srgbClr val="FF0000"/>
                </a:solidFill>
              </a:rPr>
              <a:t>La vicenda del “medico generico ecografista, specializzato in ginecologia, che non effettua interventi chirurgici”.</a:t>
            </a:r>
          </a:p>
          <a:p>
            <a:pPr algn="just" eaLnBrk="1" hangingPunct="1"/>
            <a:endParaRPr lang="it-IT" altLang="it-IT" sz="2800" b="1"/>
          </a:p>
          <a:p>
            <a:pPr algn="just" eaLnBrk="1" hangingPunct="1">
              <a:buFont typeface="Arial" panose="020B0604020202020204" pitchFamily="34" charset="0"/>
              <a:buChar char="•"/>
            </a:pPr>
            <a:r>
              <a:rPr lang="it-IT" altLang="it-IT" sz="2800" b="1"/>
              <a:t>Premio di polizza: 1.100 euro</a:t>
            </a:r>
          </a:p>
          <a:p>
            <a:pPr algn="just" eaLnBrk="1" hangingPunct="1">
              <a:buFont typeface="Arial" panose="020B0604020202020204" pitchFamily="34" charset="0"/>
              <a:buChar char="•"/>
            </a:pPr>
            <a:r>
              <a:rPr lang="it-IT" altLang="it-IT" sz="2800" b="1"/>
              <a:t>Esclusione della garanzia per danni derivanti da attività di diagnostica prenatale per immagini</a:t>
            </a:r>
          </a:p>
          <a:p>
            <a:pPr algn="just" eaLnBrk="1" hangingPunct="1">
              <a:buFont typeface="Arial" panose="020B0604020202020204" pitchFamily="34" charset="0"/>
              <a:buChar char="•"/>
            </a:pPr>
            <a:r>
              <a:rPr lang="it-IT" altLang="it-IT" sz="2800" b="1"/>
              <a:t>Sinistro da Wrongful birth (malformazioni fetali non rilevate alla morfologica)</a:t>
            </a:r>
          </a:p>
          <a:p>
            <a:pPr algn="just" eaLnBrk="1" hangingPunct="1">
              <a:buFont typeface="Arial" panose="020B0604020202020204" pitchFamily="34" charset="0"/>
              <a:buChar char="•"/>
            </a:pPr>
            <a:r>
              <a:rPr lang="it-IT" altLang="it-IT" sz="2800" b="1"/>
              <a:t>Eccezione di inoperatività della garanzia</a:t>
            </a:r>
          </a:p>
          <a:p>
            <a:pPr algn="just" eaLnBrk="1" hangingPunct="1">
              <a:buFont typeface="Arial" panose="020B0604020202020204" pitchFamily="34" charset="0"/>
              <a:buChar char="•"/>
            </a:pPr>
            <a:r>
              <a:rPr lang="it-IT" altLang="it-IT" sz="2800" b="1"/>
              <a:t>Citazione:erronea strategia difensiva nullità della polizza o vessatorietà della clausola </a:t>
            </a:r>
            <a:r>
              <a:rPr lang="it-IT" altLang="it-IT" sz="2800" b="1" i="1"/>
              <a:t>(Cass. 22806/2014)</a:t>
            </a:r>
            <a:endParaRPr lang="it-IT" altLang="it-IT" sz="4800" b="1" i="1"/>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89050"/>
            <a:ext cx="8229600" cy="4525963"/>
          </a:xfrm>
        </p:spPr>
        <p:txBody>
          <a:bodyPr>
            <a:normAutofit/>
          </a:bodyPr>
          <a:lstStyle/>
          <a:p>
            <a:pPr marL="0" indent="0" algn="just">
              <a:lnSpc>
                <a:spcPct val="80000"/>
              </a:lnSpc>
              <a:buFont typeface="Arial" panose="020B0604020202020204" pitchFamily="34" charset="0"/>
              <a:buNone/>
            </a:pPr>
            <a:r>
              <a:rPr lang="it-IT" altLang="it-IT" sz="2700" smtClean="0"/>
              <a:t>Il ricorso ad analoghe misure pone un </a:t>
            </a:r>
            <a:r>
              <a:rPr lang="it-IT" altLang="it-IT" sz="2700" b="1" smtClean="0">
                <a:solidFill>
                  <a:srgbClr val="FF0000"/>
                </a:solidFill>
              </a:rPr>
              <a:t>delicato tema di sostenibilità,</a:t>
            </a:r>
            <a:r>
              <a:rPr lang="it-IT" altLang="it-IT" sz="2700" smtClean="0"/>
              <a:t> qui declinato in relazione all’obiettiva difficoltà di pretendere dalle aziende sanitarie – già condizionate da severi vincoli di bilancio e, sovente, dalla scarsità delle risorse disponibili –  il rispetto di parametri e requisiti di solvibilità richiesti alle imprese di assicurazione; del resto  la non omogeneità del loro diverso modo di operare nel settore postula accurate riflessioni: </a:t>
            </a:r>
            <a:r>
              <a:rPr lang="it-IT" altLang="it-IT" sz="2700" b="1" smtClean="0"/>
              <a:t>le strutture sanitarie devono in primo luogo governare il loro rischio e presidiare la sicurezza delle cure, a differenza dalle compagnie di assicurazione, che di quel rischio assumono le eventuali conseguenze finanziarie</a:t>
            </a:r>
            <a:r>
              <a:rPr lang="it-IT" altLang="it-IT" sz="2700" smtClean="0"/>
              <a:t>.</a:t>
            </a:r>
            <a:endParaRPr lang="it-IT" altLang="it-IT" sz="1900" b="1" u="sng" smtClean="0">
              <a:solidFill>
                <a:srgbClr val="FF0000"/>
              </a:solidFill>
            </a:endParaRPr>
          </a:p>
          <a:p>
            <a:pPr marL="0" indent="0" algn="just">
              <a:lnSpc>
                <a:spcPct val="80000"/>
              </a:lnSpc>
              <a:buFont typeface="Arial" panose="020B0604020202020204" pitchFamily="34" charset="0"/>
              <a:buNone/>
            </a:pPr>
            <a:endParaRPr lang="it-IT" altLang="it-IT" sz="80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250"/>
            <a:ext cx="8229600" cy="4525963"/>
          </a:xfrm>
        </p:spPr>
        <p:txBody>
          <a:bodyPr>
            <a:normAutofit/>
          </a:bodyPr>
          <a:lstStyle/>
          <a:p>
            <a:pPr marL="0" indent="0" algn="just">
              <a:lnSpc>
                <a:spcPct val="80000"/>
              </a:lnSpc>
              <a:buFont typeface="Arial" panose="020B0604020202020204" pitchFamily="34" charset="0"/>
              <a:buNone/>
            </a:pPr>
            <a:endParaRPr lang="it-IT" altLang="it-IT" sz="3400" smtClean="0"/>
          </a:p>
          <a:p>
            <a:pPr marL="0" indent="0" algn="just">
              <a:lnSpc>
                <a:spcPct val="80000"/>
              </a:lnSpc>
              <a:buFont typeface="Arial" panose="020B0604020202020204" pitchFamily="34" charset="0"/>
              <a:buNone/>
            </a:pPr>
            <a:endParaRPr lang="it-IT" altLang="it-IT" sz="3400" smtClean="0"/>
          </a:p>
          <a:p>
            <a:pPr marL="0" indent="0" algn="just">
              <a:lnSpc>
                <a:spcPct val="80000"/>
              </a:lnSpc>
              <a:buFont typeface="Arial" panose="020B0604020202020204" pitchFamily="34" charset="0"/>
              <a:buNone/>
            </a:pPr>
            <a:r>
              <a:rPr lang="it-IT" altLang="it-IT" sz="3400" smtClean="0"/>
              <a:t>D’altra parte, si pone l’esigenza prioritaria di </a:t>
            </a:r>
            <a:r>
              <a:rPr lang="it-IT" altLang="it-IT" sz="3400" b="1" smtClean="0">
                <a:solidFill>
                  <a:srgbClr val="FF0000"/>
                </a:solidFill>
              </a:rPr>
              <a:t>far salvi i diritti del paziente </a:t>
            </a:r>
            <a:r>
              <a:rPr lang="it-IT" altLang="it-IT" sz="3400" smtClean="0"/>
              <a:t>in caso di danno, consentendogli di poter contare comunque, in caso di danno, su di una effettiva e solvibile tasca risarcitoria, sia essa assicurata o meno. </a:t>
            </a:r>
          </a:p>
          <a:p>
            <a:pPr marL="0" indent="0" algn="just">
              <a:lnSpc>
                <a:spcPct val="80000"/>
              </a:lnSpc>
              <a:buFont typeface="Arial" panose="020B0604020202020204" pitchFamily="34" charset="0"/>
              <a:buNone/>
            </a:pPr>
            <a:endParaRPr lang="it-IT" altLang="it-IT" sz="1000" smtClean="0"/>
          </a:p>
          <a:p>
            <a:pPr marL="0" indent="0" algn="ctr">
              <a:lnSpc>
                <a:spcPct val="80000"/>
              </a:lnSpc>
              <a:buFont typeface="Arial" panose="020B0604020202020204" pitchFamily="34" charset="0"/>
              <a:buNone/>
            </a:pPr>
            <a:r>
              <a:rPr lang="it-IT" altLang="it-IT" sz="2500" b="1" u="sng" smtClean="0">
                <a:solidFill>
                  <a:srgbClr val="FF0000"/>
                </a:solidFill>
              </a:rPr>
              <a:t>“LE FORMULE MISTE”</a:t>
            </a:r>
          </a:p>
          <a:p>
            <a:pPr marL="0" indent="0" algn="just">
              <a:lnSpc>
                <a:spcPct val="80000"/>
              </a:lnSpc>
              <a:buFont typeface="Arial" panose="020B0604020202020204" pitchFamily="34" charset="0"/>
              <a:buNone/>
            </a:pPr>
            <a:endParaRPr lang="it-IT" altLang="it-IT" sz="10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8"/>
          <p:cNvSpPr>
            <a:spLocks noChangeArrowheads="1"/>
          </p:cNvSpPr>
          <p:nvPr/>
        </p:nvSpPr>
        <p:spPr bwMode="auto">
          <a:xfrm>
            <a:off x="415925" y="2590800"/>
            <a:ext cx="8361363" cy="2705100"/>
          </a:xfrm>
          <a:prstGeom prst="rect">
            <a:avLst/>
          </a:prstGeom>
          <a:solidFill>
            <a:srgbClr val="BFBFBF"/>
          </a:solidFill>
          <a:ln w="9525">
            <a:solidFill>
              <a:schemeClr val="tx1"/>
            </a:solidFill>
            <a:miter lim="800000"/>
            <a:headEnd/>
            <a:tailEnd/>
          </a:ln>
        </p:spPr>
        <p:txBody>
          <a:bodyPr lIns="87495" tIns="43748" rIns="87495" bIns="43748" anchor="ctr">
            <a:spAutoFit/>
          </a:bodyPr>
          <a:lstStyle>
            <a:lvl1pPr marL="436563" indent="-43656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475"/>
              </a:spcBef>
              <a:spcAft>
                <a:spcPts val="475"/>
              </a:spcAft>
            </a:pPr>
            <a:r>
              <a:rPr lang="it-IT" altLang="it-IT" sz="1800">
                <a:latin typeface="Cambria" panose="02040503050406030204" pitchFamily="18" charset="0"/>
              </a:rPr>
              <a:t>  </a:t>
            </a:r>
            <a:r>
              <a:rPr lang="it-IT" altLang="it-IT" sz="2700">
                <a:latin typeface="Cambria" panose="02040503050406030204" pitchFamily="18" charset="0"/>
              </a:rPr>
              <a:t>DALL</a:t>
            </a:r>
            <a:r>
              <a:rPr lang="ja-JP" altLang="it-IT" sz="2700">
                <a:latin typeface="Cambria" panose="02040503050406030204" pitchFamily="18" charset="0"/>
              </a:rPr>
              <a:t>’</a:t>
            </a:r>
            <a:r>
              <a:rPr lang="it-IT" altLang="ja-JP" sz="2700">
                <a:latin typeface="Cambria" panose="02040503050406030204" pitchFamily="18" charset="0"/>
              </a:rPr>
              <a:t>ISTANZA DI </a:t>
            </a:r>
            <a:r>
              <a:rPr lang="ja-JP" altLang="it-IT" sz="2700" b="1">
                <a:latin typeface="Cambria" panose="02040503050406030204" pitchFamily="18" charset="0"/>
              </a:rPr>
              <a:t>“</a:t>
            </a:r>
            <a:r>
              <a:rPr lang="it-IT" altLang="ja-JP" sz="2700" b="1">
                <a:latin typeface="Cambria" panose="02040503050406030204" pitchFamily="18" charset="0"/>
              </a:rPr>
              <a:t>NON MORTIFICAZIONE</a:t>
            </a:r>
            <a:r>
              <a:rPr lang="ja-JP" altLang="it-IT" sz="2700" b="1">
                <a:latin typeface="Cambria" panose="02040503050406030204" pitchFamily="18" charset="0"/>
              </a:rPr>
              <a:t>”</a:t>
            </a:r>
            <a:r>
              <a:rPr lang="it-IT" altLang="ja-JP" sz="2700" b="1">
                <a:latin typeface="Cambria" panose="02040503050406030204" pitchFamily="18" charset="0"/>
              </a:rPr>
              <a:t> </a:t>
            </a:r>
            <a:r>
              <a:rPr lang="it-IT" altLang="ja-JP" sz="2700">
                <a:latin typeface="Cambria" panose="02040503050406030204" pitchFamily="18" charset="0"/>
              </a:rPr>
              <a:t>DELLA PRESTAZIONE PROFESSIONALE MEDICA  IN CASO DI INSUCCESSO AL</a:t>
            </a:r>
            <a:r>
              <a:rPr lang="it-IT" altLang="ja-JP" sz="2700" b="1">
                <a:latin typeface="Cambria" panose="02040503050406030204" pitchFamily="18" charset="0"/>
              </a:rPr>
              <a:t> RIPUDIO DELLA VISIONE PATERNALISTICA</a:t>
            </a:r>
            <a:r>
              <a:rPr lang="it-IT" altLang="ja-JP" sz="2700">
                <a:latin typeface="Cambria" panose="02040503050406030204" pitchFamily="18" charset="0"/>
              </a:rPr>
              <a:t> DELLA PROFESSIONE MEDICA </a:t>
            </a:r>
          </a:p>
          <a:p>
            <a:pPr algn="ctr" eaLnBrk="1" hangingPunct="1">
              <a:spcBef>
                <a:spcPts val="475"/>
              </a:spcBef>
              <a:spcAft>
                <a:spcPts val="475"/>
              </a:spcAft>
            </a:pPr>
            <a:r>
              <a:rPr lang="it-IT" altLang="it-IT" sz="2700">
                <a:latin typeface="Cambria" panose="02040503050406030204" pitchFamily="18" charset="0"/>
              </a:rPr>
              <a:t> VERSO UNA </a:t>
            </a:r>
            <a:r>
              <a:rPr lang="ja-JP" altLang="it-IT" sz="2700">
                <a:latin typeface="Cambria" panose="02040503050406030204" pitchFamily="18" charset="0"/>
              </a:rPr>
              <a:t>“</a:t>
            </a:r>
            <a:r>
              <a:rPr lang="it-IT" altLang="ja-JP" sz="2700">
                <a:latin typeface="Cambria" panose="02040503050406030204" pitchFamily="18" charset="0"/>
              </a:rPr>
              <a:t>OGGETTIVIZZAZIONE</a:t>
            </a:r>
            <a:r>
              <a:rPr lang="ja-JP" altLang="it-IT" sz="2700">
                <a:latin typeface="Cambria" panose="02040503050406030204" pitchFamily="18" charset="0"/>
              </a:rPr>
              <a:t>”</a:t>
            </a:r>
            <a:r>
              <a:rPr lang="it-IT" altLang="ja-JP" sz="2700">
                <a:latin typeface="Cambria" panose="02040503050406030204" pitchFamily="18" charset="0"/>
              </a:rPr>
              <a:t> SOSTANZIALE DELLA RESPONSABILITÀ MEDICA.</a:t>
            </a:r>
            <a:endParaRPr lang="it-IT" altLang="it-IT" sz="2700" b="1">
              <a:latin typeface="Times" panose="02020603050405020304" pitchFamily="18" charset="0"/>
            </a:endParaRPr>
          </a:p>
        </p:txBody>
      </p:sp>
      <p:sp>
        <p:nvSpPr>
          <p:cNvPr id="194562" name="Rectangle 5"/>
          <p:cNvSpPr>
            <a:spLocks noChangeArrowheads="1"/>
          </p:cNvSpPr>
          <p:nvPr/>
        </p:nvSpPr>
        <p:spPr bwMode="auto">
          <a:xfrm>
            <a:off x="762000" y="1285875"/>
            <a:ext cx="7624763" cy="911225"/>
          </a:xfrm>
          <a:prstGeom prst="rect">
            <a:avLst/>
          </a:prstGeom>
          <a:solidFill>
            <a:schemeClr val="tx1">
              <a:lumMod val="75000"/>
              <a:lumOff val="25000"/>
            </a:schemeClr>
          </a:solidFill>
          <a:ln>
            <a:noFill/>
          </a:ln>
          <a:extLst/>
        </p:spPr>
        <p:txBody>
          <a:bodyPr lIns="87495" tIns="43748" rIns="87495" bIns="43748" anchor="ctr">
            <a:spAutoFit/>
          </a:bodyPr>
          <a:lstStyle>
            <a:lvl1pPr marL="436563" indent="-43656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ts val="475"/>
              </a:spcBef>
              <a:spcAft>
                <a:spcPts val="475"/>
              </a:spcAft>
            </a:pPr>
            <a:r>
              <a:rPr lang="it-IT" altLang="it-IT" sz="2300" b="1" i="1">
                <a:solidFill>
                  <a:srgbClr val="FFFFFF"/>
                </a:solidFill>
                <a:latin typeface="Cambria" panose="02040503050406030204" pitchFamily="18" charset="0"/>
              </a:rPr>
              <a:t>LA TUTELA DEL “PAZIENTE” A TOUT PRIX</a:t>
            </a:r>
            <a:r>
              <a:rPr lang="is-IS" altLang="it-IT" sz="2300" b="1" i="1">
                <a:solidFill>
                  <a:srgbClr val="FFFFFF"/>
                </a:solidFill>
                <a:latin typeface="Cambria" panose="02040503050406030204" pitchFamily="18" charset="0"/>
              </a:rPr>
              <a:t>:</a:t>
            </a:r>
          </a:p>
          <a:p>
            <a:pPr algn="ctr" eaLnBrk="1" hangingPunct="1">
              <a:spcBef>
                <a:spcPts val="475"/>
              </a:spcBef>
              <a:spcAft>
                <a:spcPts val="475"/>
              </a:spcAft>
            </a:pPr>
            <a:r>
              <a:rPr lang="it-IT" altLang="it-IT" sz="2300" b="1" i="1">
                <a:solidFill>
                  <a:srgbClr val="FFFFFF"/>
                </a:solidFill>
                <a:latin typeface="Cambria" panose="02040503050406030204" pitchFamily="18" charset="0"/>
              </a:rPr>
              <a:t>IL PATTO SI SCIOGLIE</a:t>
            </a:r>
            <a:r>
              <a:rPr lang="is-IS" altLang="it-IT" sz="2300" b="1" i="1">
                <a:solidFill>
                  <a:srgbClr val="FFFFFF"/>
                </a:solidFill>
                <a:latin typeface="Cambria" panose="02040503050406030204" pitchFamily="18" charset="0"/>
              </a:rPr>
              <a:t>…...</a:t>
            </a:r>
            <a:endParaRPr lang="it-IT" altLang="it-IT" sz="2300" b="1" i="1">
              <a:solidFill>
                <a:srgbClr val="FFFFFF"/>
              </a:solidFill>
              <a:latin typeface="Cambria" panose="02040503050406030204" pitchFamily="18" charset="0"/>
            </a:endParaRPr>
          </a:p>
        </p:txBody>
      </p:sp>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63089</TotalTime>
  <Words>6117</Words>
  <Application>Microsoft Office PowerPoint</Application>
  <PresentationFormat>Presentazione su schermo (4:3)</PresentationFormat>
  <Paragraphs>453</Paragraphs>
  <Slides>85</Slides>
  <Notes>18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85</vt:i4>
      </vt:variant>
    </vt:vector>
  </HeadingPairs>
  <TitlesOfParts>
    <vt:vector size="95" baseType="lpstr">
      <vt:lpstr>Calibri</vt:lpstr>
      <vt:lpstr>MS PGothic</vt:lpstr>
      <vt:lpstr>Arial</vt:lpstr>
      <vt:lpstr>Cambria</vt:lpstr>
      <vt:lpstr>Palatino</vt:lpstr>
      <vt:lpstr>Times</vt:lpstr>
      <vt:lpstr>Tahoma</vt:lpstr>
      <vt:lpstr>Trebuchet MS</vt:lpstr>
      <vt:lpstr>MS PGothic</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 «Se la prestazione implica la soluzione di problemi tecnici di speciale difficoltà, il prestatore d’opera non risponde dei danni, se non in caso di dolo e colpa grave».  Vi si coglie una precisa ratio, ben espressa nella relazione del Guardasigilli al codice civile: la norma mira, da un lato, a «non mortificare l’iniziativa del professionista col timore di ingiuste rappresaglie da parte del cliente in caso di insuccesso» e, dall’altro, a «non indulgere verso non ponderate decisioni o riprovevoli inerzie del professionista».</vt:lpstr>
      <vt:lpstr>PRENDERE IN CARICO IL PAZIENTE  ANCHE - E, SOPRATTUTTO - SE IL CASO E’ DIFFICILE. FAR DEL PROPRIO MEGLIO E…. SE ANDASSE MALE IL RISCHIO RIMANE’ IN QUALCHE MODO CONDIVISO…... </vt:lpstr>
      <vt:lpstr>Presentazione standard di PowerPoint</vt:lpstr>
      <vt:lpstr>Presentazione standard di PowerPoint</vt:lpstr>
      <vt:lpstr>Presentazione standard di PowerPoint</vt:lpstr>
      <vt:lpstr>Presentazione standard di PowerPoint</vt:lpstr>
      <vt:lpstr>Presentazione standard di PowerPoint</vt:lpstr>
      <vt:lpstr> -  Costi diretti (risarcimenti) ed indiretti (medicina “difensiva”) della responsabilità (13 Mld. di Euro…).  - ULTERIORE EROSIONE DI RISORSE GIA’ SCARSE.  - Dispersione di risorse e crisi di efficienza: riflessi sulla malpratice medica (la responsabilità genera sfiducia e  nuove responsabilità….)   - La stessa medicina difensiva - “omissiva e commissiva” come fonte di nuova responsabilità professionale </vt:lpstr>
      <vt:lpstr>Presentazione standard di PowerPoint</vt:lpstr>
      <vt:lpstr>Presentazione standard di PowerPoint</vt:lpstr>
      <vt:lpstr>Presentazione standard di PowerPoint</vt:lpstr>
      <vt:lpstr>Presentazione standard di PowerPoint</vt:lpstr>
      <vt:lpstr>Presentazione standard di PowerPoint</vt:lpstr>
      <vt:lpstr>1. L'esercente la professione sanitaria che nello svolgimento della propria attività si attiene a linee guida e buone pratiche accreditate dalla comunità scientifica non risponde penalmente per colpa lieve. In tali casi resta comunque fermo l'obbligo di cui all'articolo 2043 del codice civile. Il giudice, anche nella determinazione del risarcimento del danno, tiene debitamente conto della condotta di cui al primo periodo.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 giurisprudenza Trib. Torino 3816/2003 ha rilevato che &lt;&lt;il paziente che opti a proprie spese e con i conseguenti benefici per il conseguimento di prestazioni in intramoenia non è soggetto estraneo alla sfera del SSN, ma fruitore del medesimo in un regime alternativo rispetto a quello ordinario&gt;&gt;, osservando altresì che &lt;il contraente diretto non è il medico ma l’”ospedale” che infatti provvede alla fatturazione&gt;&gt;.   Medico in intra moenia ha optato per regime esclusivo (non può fare libera professione al di fuori dell’intra moenia). Se fosse vero che medico in intra moenia risponde per 1218 perché ha agito nell’adempimento di obbligazione contrattuale , la prima parte della norma (che è la regola: "risponde ai sensi dell’art. 2043", mentre l’inciso “salvo che “ è l’eccezione..)  ) resterebbe lettera morta, non opererebbe mai.   .  </vt:lpstr>
      <vt:lpstr>Cass. 6243/2015   &lt;&lt;3.8. - Nella fattispecie (diversamente, quindi, da altre ipotesi in cui il servizio pubblico venga devoluto a privati, come accade per le concessioni di pubblico servizio, là dove il rapporto che si instaura - al di là della fonte che lo possa regolare - è direttamente con il concessionario…...), l'obbligo di erogare la prestazione curativa dell'assistenza medico-generica sussiste esclusivamente in capo alla USL ed essa è resa avvalendosi del medico con essa ASL convenzionato, che assume rilievo in guisa di elemento modale dell'adempimento di detta prestazione di durata, senza che tale fenomeno possa essere intaccato dalla "scelta" dell'utente, la quale, oltre ad essere effettuata a monte nei confronti del debitore ASL (senza giuridico coinvolgimento del medico prescelto), è ristretta "nei limiti oggettivi dell'organizzazione dei servizi sanitari" e, dunque, esercitabile nell'ambito del "personale" del S.S.N. che la stessa ASL ha previamente selezionato, mediante l'accesso al convenzionamento. E’, dunque, una scelta che si realizza all'interno dell'organizzazione del servizio sanitario predisposto dalla ASL, del quale il medico convenzionato è parte integrante, e, quindi, come tale, cade sempre su un "ausiliario" della stessa ASL.   .  </vt:lpstr>
      <vt:lpstr>Cass. 6243/2015   Il medico di base risponde per contatto sociale (perché la scelta è fatta a monte nei confronti della ASL e non dello stesso sanitario…).. dunque non c’è un contratto  tra medico di base e paziente…  MA LA LEGGE GELLI SUPERA LA TEORIA DEL CONTATTO SOCIALE....   .  </vt:lpstr>
      <vt:lpstr>Una deresponsabilizzazione  non integrale</vt:lpstr>
      <vt:lpstr>Ed invero il paziente che abbia subito un danno cagionato da un “medico strutturato” potrà disporre, d’ora in avanti, di una triplice possibilità di azione:  1) verso la sola struttura, ex art. 1218 e 1228 c.c., avvantaggiandosi del regime contrattuale agevolato;  2) nei confronti del solo medico, ex art. 2043 c.c.;  3) a carico di entrambi, in via tra loro solidale, ai sensi dell’art. 2055 c.c </vt:lpstr>
      <vt:lpstr>Presentazione standard di PowerPoint</vt:lpstr>
      <vt:lpstr>Presentazione standard di PowerPoint</vt:lpstr>
      <vt:lpstr>Presentazione standard di PowerPoint</vt:lpstr>
      <vt:lpstr>Presentazione standard di PowerPoint</vt:lpstr>
      <vt:lpstr>Presentazione standard di PowerPoint</vt:lpstr>
      <vt:lpstr>Il nuovo art. 138</vt:lpstr>
      <vt:lpstr>Presentazione standard di PowerPoint</vt:lpstr>
      <vt:lpstr>IL RISCHIO: FATTOR COMUNE  tra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Vien da chiedersi: la garanzia ex art. 1891 c.c. che la struttura deve procurare ai medici strutturati ai sensi dell’art. 10 comma 1 deve – recte: può – anche comprendere il rischio di responsabilità per colpa grave, azionabile dai terzi ex art. 2043 c.c.? Il dubbio nasce dalla parallela vicenda sviluppatasi nel settore pubblico, dove la Legge 24.12.07, n. 244 (Finanziaria 2008) ha stabilito, all’art. 3, comma 59, che: “È nullo il contratto di assicurazione con il quale un ente pubblico assicuri i propri amministratori per i rischi derivanti dall’espletamento dei compiti istituzionali connessi con la carica e riguardanti la responsabilità per danni cagionati allo Stato o ad enti pubblici e la responsabilità contabile”.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Art. 144 (Azione diretta del danneggiato)  1. Il danneggiato per sinistro causato dalla circolazione di un veicolo o di un natante, per i quali vi è obbligo di assicurazione, ha azione diretta per il risarcimento del danno nei confronti dell'impresa di assicurazione del responsabile civile, entro i limiti delle somme per le quali è stata stipulata l'assicurazione.  2. Per l'intero massimale di polizza l'impresa di assicurazione non può opporre al danneggiato eccezioni derivanti dal contratto, nè clausole che prevedano l'eventuale contributo dell'assicurato al risarcimento del danno. L'impresa di assicurazione ha tuttavia diritto di rivalsa verso l'assicurato nella misura in cui avrebbe avuto contrattualmente diritto di rifiutare o ridurre la propria prestazione.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EP</dc:creator>
  <cp:lastModifiedBy>Matteo Giannacco</cp:lastModifiedBy>
  <cp:revision>951</cp:revision>
  <cp:lastPrinted>2016-10-25T15:59:37Z</cp:lastPrinted>
  <dcterms:created xsi:type="dcterms:W3CDTF">2015-03-11T17:37:12Z</dcterms:created>
  <dcterms:modified xsi:type="dcterms:W3CDTF">2018-01-24T09:39:09Z</dcterms:modified>
</cp:coreProperties>
</file>