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7" r:id="rId2"/>
    <p:sldId id="318" r:id="rId3"/>
    <p:sldId id="319" r:id="rId4"/>
    <p:sldId id="320" r:id="rId5"/>
    <p:sldId id="321" r:id="rId6"/>
    <p:sldId id="322" r:id="rId7"/>
    <p:sldId id="331" r:id="rId8"/>
    <p:sldId id="330" r:id="rId9"/>
    <p:sldId id="329" r:id="rId10"/>
    <p:sldId id="327" r:id="rId11"/>
    <p:sldId id="328" r:id="rId12"/>
    <p:sldId id="326" r:id="rId13"/>
    <p:sldId id="323" r:id="rId14"/>
    <p:sldId id="325" r:id="rId15"/>
    <p:sldId id="332" r:id="rId16"/>
    <p:sldId id="333" r:id="rId17"/>
    <p:sldId id="334" r:id="rId18"/>
    <p:sldId id="335" r:id="rId19"/>
    <p:sldId id="313" r:id="rId20"/>
  </p:sldIdLst>
  <p:sldSz cx="10972800" cy="8229600" type="B4JIS"/>
  <p:notesSz cx="109728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400"/>
    <a:srgbClr val="E15A00"/>
    <a:srgbClr val="2A558F"/>
    <a:srgbClr val="062F73"/>
    <a:srgbClr val="F2F2F2"/>
    <a:srgbClr val="587EC8"/>
    <a:srgbClr val="000000"/>
    <a:srgbClr val="F4F4F4"/>
    <a:srgbClr val="00458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38" d="100"/>
          <a:sy n="38" d="100"/>
        </p:scale>
        <p:origin x="-1182"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dmunds\AppData\Local\Microsoft\Windows\INetCache\Content.Outlook\BWGD1FU5\2016%20AIL%20Product%20Split%2017032017%20-%20SENT%20TO%20MARKE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358060505594694"/>
          <c:y val="7.4555300840559488E-2"/>
          <c:w val="0.66453484981044031"/>
          <c:h val="0.82195630609464954"/>
        </c:manualLayout>
      </c:layout>
      <c:doughnutChart>
        <c:varyColors val="1"/>
        <c:ser>
          <c:idx val="0"/>
          <c:order val="0"/>
          <c:dPt>
            <c:idx val="0"/>
            <c:bubble3D val="0"/>
            <c:spPr>
              <a:solidFill>
                <a:srgbClr val="55A51C"/>
              </a:solidFill>
            </c:spPr>
            <c:extLst xmlns:c16r2="http://schemas.microsoft.com/office/drawing/2015/06/chart">
              <c:ext xmlns:c16="http://schemas.microsoft.com/office/drawing/2014/chart" uri="{C3380CC4-5D6E-409C-BE32-E72D297353CC}">
                <c16:uniqueId val="{00000001-9139-439C-AC3F-F7D3BA0B919E}"/>
              </c:ext>
            </c:extLst>
          </c:dPt>
          <c:dPt>
            <c:idx val="1"/>
            <c:bubble3D val="0"/>
            <c:spPr>
              <a:solidFill>
                <a:srgbClr val="004B8D"/>
              </a:solidFill>
            </c:spPr>
            <c:extLst xmlns:c16r2="http://schemas.microsoft.com/office/drawing/2015/06/chart">
              <c:ext xmlns:c16="http://schemas.microsoft.com/office/drawing/2014/chart" uri="{C3380CC4-5D6E-409C-BE32-E72D297353CC}">
                <c16:uniqueId val="{00000003-9139-439C-AC3F-F7D3BA0B919E}"/>
              </c:ext>
            </c:extLst>
          </c:dPt>
          <c:dPt>
            <c:idx val="2"/>
            <c:bubble3D val="0"/>
            <c:spPr>
              <a:solidFill>
                <a:srgbClr val="3D7DCA"/>
              </a:solidFill>
            </c:spPr>
            <c:extLst xmlns:c16r2="http://schemas.microsoft.com/office/drawing/2015/06/chart">
              <c:ext xmlns:c16="http://schemas.microsoft.com/office/drawing/2014/chart" uri="{C3380CC4-5D6E-409C-BE32-E72D297353CC}">
                <c16:uniqueId val="{00000005-9139-439C-AC3F-F7D3BA0B919E}"/>
              </c:ext>
            </c:extLst>
          </c:dPt>
          <c:dPt>
            <c:idx val="3"/>
            <c:bubble3D val="0"/>
            <c:spPr>
              <a:solidFill>
                <a:srgbClr val="55A51C"/>
              </a:solidFill>
            </c:spPr>
            <c:extLst xmlns:c16r2="http://schemas.microsoft.com/office/drawing/2015/06/chart">
              <c:ext xmlns:c16="http://schemas.microsoft.com/office/drawing/2014/chart" uri="{C3380CC4-5D6E-409C-BE32-E72D297353CC}">
                <c16:uniqueId val="{00000007-9139-439C-AC3F-F7D3BA0B919E}"/>
              </c:ext>
            </c:extLst>
          </c:dPt>
          <c:dPt>
            <c:idx val="4"/>
            <c:bubble3D val="0"/>
            <c:spPr>
              <a:solidFill>
                <a:srgbClr val="8A8A8A"/>
              </a:solidFill>
            </c:spPr>
            <c:extLst xmlns:c16r2="http://schemas.microsoft.com/office/drawing/2015/06/chart">
              <c:ext xmlns:c16="http://schemas.microsoft.com/office/drawing/2014/chart" uri="{C3380CC4-5D6E-409C-BE32-E72D297353CC}">
                <c16:uniqueId val="{00000009-9139-439C-AC3F-F7D3BA0B919E}"/>
              </c:ext>
            </c:extLst>
          </c:dPt>
          <c:dPt>
            <c:idx val="5"/>
            <c:bubble3D val="0"/>
            <c:spPr>
              <a:solidFill>
                <a:srgbClr val="E15A00"/>
              </a:solidFill>
            </c:spPr>
            <c:extLst xmlns:c16r2="http://schemas.microsoft.com/office/drawing/2015/06/chart">
              <c:ext xmlns:c16="http://schemas.microsoft.com/office/drawing/2014/chart" uri="{C3380CC4-5D6E-409C-BE32-E72D297353CC}">
                <c16:uniqueId val="{0000000B-9139-439C-AC3F-F7D3BA0B919E}"/>
              </c:ext>
            </c:extLst>
          </c:dPt>
          <c:dPt>
            <c:idx val="6"/>
            <c:bubble3D val="0"/>
            <c:spPr>
              <a:solidFill>
                <a:srgbClr val="004B8D">
                  <a:alpha val="60000"/>
                </a:srgbClr>
              </a:solidFill>
            </c:spPr>
            <c:extLst xmlns:c16r2="http://schemas.microsoft.com/office/drawing/2015/06/chart">
              <c:ext xmlns:c16="http://schemas.microsoft.com/office/drawing/2014/chart" uri="{C3380CC4-5D6E-409C-BE32-E72D297353CC}">
                <c16:uniqueId val="{0000000D-9139-439C-AC3F-F7D3BA0B919E}"/>
              </c:ext>
            </c:extLst>
          </c:dPt>
          <c:dLbls>
            <c:spPr>
              <a:noFill/>
              <a:ln>
                <a:noFill/>
              </a:ln>
              <a:effectLst/>
            </c:spPr>
            <c:txPr>
              <a:bodyPr/>
              <a:lstStyle/>
              <a:p>
                <a:pPr>
                  <a:defRPr sz="1400" b="1">
                    <a:solidFill>
                      <a:schemeClr val="bg1"/>
                    </a:solidFill>
                  </a:defRPr>
                </a:pPr>
                <a:endParaRPr lang="it-IT"/>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'GWP Mix'!$A$6:$A$12</c:f>
              <c:strCache>
                <c:ptCount val="7"/>
                <c:pt idx="0">
                  <c:v>A&amp;H &amp; Life</c:v>
                </c:pt>
                <c:pt idx="1">
                  <c:v>Medical Malpractice</c:v>
                </c:pt>
                <c:pt idx="2">
                  <c:v>Other Specialty</c:v>
                </c:pt>
                <c:pt idx="3">
                  <c:v>Professional Lines</c:v>
                </c:pt>
                <c:pt idx="4">
                  <c:v>Property &amp; Energy</c:v>
                </c:pt>
                <c:pt idx="5">
                  <c:v>Surety, Credit &amp; MIG</c:v>
                </c:pt>
                <c:pt idx="6">
                  <c:v>Warranty</c:v>
                </c:pt>
              </c:strCache>
            </c:strRef>
          </c:cat>
          <c:val>
            <c:numRef>
              <c:f>'GWP Mix'!$B$6:$B$12</c:f>
              <c:numCache>
                <c:formatCode>#,##0</c:formatCode>
                <c:ptCount val="7"/>
                <c:pt idx="0">
                  <c:v>89.495623043964102</c:v>
                </c:pt>
                <c:pt idx="1">
                  <c:v>285.71747577403335</c:v>
                </c:pt>
                <c:pt idx="2">
                  <c:v>331.95244645222118</c:v>
                </c:pt>
                <c:pt idx="3">
                  <c:v>163.93269942560968</c:v>
                </c:pt>
                <c:pt idx="4">
                  <c:v>177.32425382145703</c:v>
                </c:pt>
                <c:pt idx="5">
                  <c:v>97.168320296048591</c:v>
                </c:pt>
                <c:pt idx="6">
                  <c:v>467.01583788015841</c:v>
                </c:pt>
              </c:numCache>
            </c:numRef>
          </c:val>
          <c:extLst xmlns:c16r2="http://schemas.microsoft.com/office/drawing/2015/06/chart">
            <c:ext xmlns:c16="http://schemas.microsoft.com/office/drawing/2014/chart" uri="{C3380CC4-5D6E-409C-BE32-E72D297353CC}">
              <c16:uniqueId val="{0000000E-9139-439C-AC3F-F7D3BA0B919E}"/>
            </c:ext>
          </c:extLst>
        </c:ser>
        <c:dLbls>
          <c:showLegendKey val="0"/>
          <c:showVal val="0"/>
          <c:showCatName val="1"/>
          <c:showSerName val="0"/>
          <c:showPercent val="1"/>
          <c:showBubbleSize val="0"/>
          <c:showLeaderLines val="1"/>
        </c:dLbls>
        <c:firstSliceAng val="0"/>
        <c:holeSize val="45"/>
      </c:doughnutChart>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9C2C9-613D-4549-BAE8-D6D19572C3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FC44FC-2906-4DC0-A85D-931CE1747F42}">
      <dgm:prSet phldrT="[Text]"/>
      <dgm:spPr/>
      <dgm:t>
        <a:bodyPr/>
        <a:lstStyle/>
        <a:p>
          <a:r>
            <a:rPr lang="en-US" dirty="0" err="1" smtClean="0"/>
            <a:t>Raccolta</a:t>
          </a:r>
          <a:r>
            <a:rPr lang="en-US" dirty="0" smtClean="0"/>
            <a:t> </a:t>
          </a:r>
          <a:r>
            <a:rPr lang="en-US" dirty="0" err="1" smtClean="0"/>
            <a:t>informazioni</a:t>
          </a:r>
          <a:r>
            <a:rPr lang="en-US" dirty="0" smtClean="0"/>
            <a:t> </a:t>
          </a:r>
          <a:r>
            <a:rPr lang="en-US" dirty="0" err="1" smtClean="0"/>
            <a:t>sinistrosità</a:t>
          </a:r>
          <a:endParaRPr lang="en-US" dirty="0"/>
        </a:p>
      </dgm:t>
    </dgm:pt>
    <dgm:pt modelId="{97CED42E-2569-438E-A18B-46A423C34C59}" type="parTrans" cxnId="{A80E1F72-331F-49AB-B72D-554927510A65}">
      <dgm:prSet/>
      <dgm:spPr/>
      <dgm:t>
        <a:bodyPr/>
        <a:lstStyle/>
        <a:p>
          <a:endParaRPr lang="en-US"/>
        </a:p>
      </dgm:t>
    </dgm:pt>
    <dgm:pt modelId="{4F47D2C4-7D2A-4C2F-BF0C-64760ABFEAF3}" type="sibTrans" cxnId="{A80E1F72-331F-49AB-B72D-554927510A65}">
      <dgm:prSet/>
      <dgm:spPr/>
      <dgm:t>
        <a:bodyPr/>
        <a:lstStyle/>
        <a:p>
          <a:endParaRPr lang="en-US"/>
        </a:p>
      </dgm:t>
    </dgm:pt>
    <dgm:pt modelId="{B2D31DD7-E9A0-4FF6-86AE-28C2B0F4637A}">
      <dgm:prSet phldrT="[Text]"/>
      <dgm:spPr/>
      <dgm:t>
        <a:bodyPr/>
        <a:lstStyle/>
        <a:p>
          <a:r>
            <a:rPr lang="en-US" dirty="0" err="1" smtClean="0"/>
            <a:t>Stratificazione</a:t>
          </a:r>
          <a:r>
            <a:rPr lang="en-US" dirty="0" smtClean="0"/>
            <a:t> </a:t>
          </a:r>
          <a:r>
            <a:rPr lang="en-US" dirty="0" err="1" smtClean="0"/>
            <a:t>delle</a:t>
          </a:r>
          <a:r>
            <a:rPr lang="en-US" dirty="0" smtClean="0"/>
            <a:t> </a:t>
          </a:r>
          <a:r>
            <a:rPr lang="en-US" dirty="0" err="1" smtClean="0"/>
            <a:t>informazioni</a:t>
          </a:r>
          <a:endParaRPr lang="en-US" dirty="0"/>
        </a:p>
      </dgm:t>
    </dgm:pt>
    <dgm:pt modelId="{7A0F3387-7743-44D5-8414-2B74EF599953}" type="parTrans" cxnId="{6BFADB1A-5328-4F0E-9E2B-A8245075CDD6}">
      <dgm:prSet/>
      <dgm:spPr/>
      <dgm:t>
        <a:bodyPr/>
        <a:lstStyle/>
        <a:p>
          <a:endParaRPr lang="en-US"/>
        </a:p>
      </dgm:t>
    </dgm:pt>
    <dgm:pt modelId="{F3C9478A-E11B-4651-A3B3-8B47AB5D596E}" type="sibTrans" cxnId="{6BFADB1A-5328-4F0E-9E2B-A8245075CDD6}">
      <dgm:prSet/>
      <dgm:spPr/>
      <dgm:t>
        <a:bodyPr/>
        <a:lstStyle/>
        <a:p>
          <a:endParaRPr lang="en-US"/>
        </a:p>
      </dgm:t>
    </dgm:pt>
    <dgm:pt modelId="{CD556C6F-FF02-4AF0-BBC4-3775AFB94A42}">
      <dgm:prSet phldrT="[Text]"/>
      <dgm:spPr/>
      <dgm:t>
        <a:bodyPr/>
        <a:lstStyle/>
        <a:p>
          <a:r>
            <a:rPr lang="en-US" dirty="0" smtClean="0"/>
            <a:t>Studio </a:t>
          </a:r>
          <a:r>
            <a:rPr lang="en-US" dirty="0" err="1" smtClean="0"/>
            <a:t>analitico</a:t>
          </a:r>
          <a:r>
            <a:rPr lang="en-US" dirty="0" smtClean="0"/>
            <a:t> </a:t>
          </a:r>
          <a:r>
            <a:rPr lang="en-US" dirty="0" err="1" smtClean="0"/>
            <a:t>dei</a:t>
          </a:r>
          <a:r>
            <a:rPr lang="en-US" dirty="0" smtClean="0"/>
            <a:t> </a:t>
          </a:r>
          <a:r>
            <a:rPr lang="en-US" dirty="0" err="1" smtClean="0"/>
            <a:t>dati</a:t>
          </a:r>
          <a:endParaRPr lang="en-US" dirty="0"/>
        </a:p>
      </dgm:t>
    </dgm:pt>
    <dgm:pt modelId="{53F8D7C9-3089-4D4D-90D3-F033E549D00A}" type="parTrans" cxnId="{A7EC2CBA-424D-488C-ACDB-C5FFDF7AB0F3}">
      <dgm:prSet/>
      <dgm:spPr/>
      <dgm:t>
        <a:bodyPr/>
        <a:lstStyle/>
        <a:p>
          <a:endParaRPr lang="en-US"/>
        </a:p>
      </dgm:t>
    </dgm:pt>
    <dgm:pt modelId="{8A6266C1-AB72-4130-9C45-5B46F9303C2E}" type="sibTrans" cxnId="{A7EC2CBA-424D-488C-ACDB-C5FFDF7AB0F3}">
      <dgm:prSet/>
      <dgm:spPr/>
      <dgm:t>
        <a:bodyPr/>
        <a:lstStyle/>
        <a:p>
          <a:endParaRPr lang="en-US"/>
        </a:p>
      </dgm:t>
    </dgm:pt>
    <dgm:pt modelId="{0950173E-1899-44B6-B58F-D69044784005}" type="pres">
      <dgm:prSet presAssocID="{1AC9C2C9-613D-4549-BAE8-D6D19572C370}" presName="Name0" presStyleCnt="0">
        <dgm:presLayoutVars>
          <dgm:chMax val="7"/>
          <dgm:chPref val="7"/>
          <dgm:dir/>
        </dgm:presLayoutVars>
      </dgm:prSet>
      <dgm:spPr/>
      <dgm:t>
        <a:bodyPr/>
        <a:lstStyle/>
        <a:p>
          <a:endParaRPr lang="en-US"/>
        </a:p>
      </dgm:t>
    </dgm:pt>
    <dgm:pt modelId="{B1F165AB-2A65-4438-9500-6D3B33596C69}" type="pres">
      <dgm:prSet presAssocID="{1AC9C2C9-613D-4549-BAE8-D6D19572C370}" presName="Name1" presStyleCnt="0"/>
      <dgm:spPr/>
    </dgm:pt>
    <dgm:pt modelId="{C389D8EC-E023-44C1-87C0-59A3284C1FF5}" type="pres">
      <dgm:prSet presAssocID="{1AC9C2C9-613D-4549-BAE8-D6D19572C370}" presName="cycle" presStyleCnt="0"/>
      <dgm:spPr/>
    </dgm:pt>
    <dgm:pt modelId="{57FAAAB4-DCED-411F-95AB-31ABD6564903}" type="pres">
      <dgm:prSet presAssocID="{1AC9C2C9-613D-4549-BAE8-D6D19572C370}" presName="srcNode" presStyleLbl="node1" presStyleIdx="0" presStyleCnt="3"/>
      <dgm:spPr/>
    </dgm:pt>
    <dgm:pt modelId="{D8B54E9F-BE46-4AED-B729-2A445F08606A}" type="pres">
      <dgm:prSet presAssocID="{1AC9C2C9-613D-4549-BAE8-D6D19572C370}" presName="conn" presStyleLbl="parChTrans1D2" presStyleIdx="0" presStyleCnt="1"/>
      <dgm:spPr/>
      <dgm:t>
        <a:bodyPr/>
        <a:lstStyle/>
        <a:p>
          <a:endParaRPr lang="en-US"/>
        </a:p>
      </dgm:t>
    </dgm:pt>
    <dgm:pt modelId="{0C4BC3F8-78F3-4BCE-9C64-F158E9FF3E5E}" type="pres">
      <dgm:prSet presAssocID="{1AC9C2C9-613D-4549-BAE8-D6D19572C370}" presName="extraNode" presStyleLbl="node1" presStyleIdx="0" presStyleCnt="3"/>
      <dgm:spPr/>
    </dgm:pt>
    <dgm:pt modelId="{D1E0FAD4-7AAE-46BC-83E2-5702F4719877}" type="pres">
      <dgm:prSet presAssocID="{1AC9C2C9-613D-4549-BAE8-D6D19572C370}" presName="dstNode" presStyleLbl="node1" presStyleIdx="0" presStyleCnt="3"/>
      <dgm:spPr/>
    </dgm:pt>
    <dgm:pt modelId="{0F0DCC37-2106-4A78-B0B1-476284B9B4E0}" type="pres">
      <dgm:prSet presAssocID="{63FC44FC-2906-4DC0-A85D-931CE1747F42}" presName="text_1" presStyleLbl="node1" presStyleIdx="0" presStyleCnt="3">
        <dgm:presLayoutVars>
          <dgm:bulletEnabled val="1"/>
        </dgm:presLayoutVars>
      </dgm:prSet>
      <dgm:spPr/>
      <dgm:t>
        <a:bodyPr/>
        <a:lstStyle/>
        <a:p>
          <a:endParaRPr lang="en-US"/>
        </a:p>
      </dgm:t>
    </dgm:pt>
    <dgm:pt modelId="{7139188F-FABF-47D3-B212-29008FB646A9}" type="pres">
      <dgm:prSet presAssocID="{63FC44FC-2906-4DC0-A85D-931CE1747F42}" presName="accent_1" presStyleCnt="0"/>
      <dgm:spPr/>
    </dgm:pt>
    <dgm:pt modelId="{62A8C020-C90F-412C-B7FC-423F3C73B4B0}" type="pres">
      <dgm:prSet presAssocID="{63FC44FC-2906-4DC0-A85D-931CE1747F42}" presName="accentRepeatNode" presStyleLbl="solidFgAcc1" presStyleIdx="0" presStyleCnt="3"/>
      <dgm:spPr/>
    </dgm:pt>
    <dgm:pt modelId="{8D67AD20-CCF1-4F05-8E4A-149EE498A5CB}" type="pres">
      <dgm:prSet presAssocID="{B2D31DD7-E9A0-4FF6-86AE-28C2B0F4637A}" presName="text_2" presStyleLbl="node1" presStyleIdx="1" presStyleCnt="3">
        <dgm:presLayoutVars>
          <dgm:bulletEnabled val="1"/>
        </dgm:presLayoutVars>
      </dgm:prSet>
      <dgm:spPr/>
      <dgm:t>
        <a:bodyPr/>
        <a:lstStyle/>
        <a:p>
          <a:endParaRPr lang="en-US"/>
        </a:p>
      </dgm:t>
    </dgm:pt>
    <dgm:pt modelId="{748D9B29-87E1-4F5F-97DB-17C953C37414}" type="pres">
      <dgm:prSet presAssocID="{B2D31DD7-E9A0-4FF6-86AE-28C2B0F4637A}" presName="accent_2" presStyleCnt="0"/>
      <dgm:spPr/>
    </dgm:pt>
    <dgm:pt modelId="{8070CB66-F976-4780-95A8-B633BDAAFAF9}" type="pres">
      <dgm:prSet presAssocID="{B2D31DD7-E9A0-4FF6-86AE-28C2B0F4637A}" presName="accentRepeatNode" presStyleLbl="solidFgAcc1" presStyleIdx="1" presStyleCnt="3"/>
      <dgm:spPr/>
    </dgm:pt>
    <dgm:pt modelId="{72571BA7-0C96-470F-B513-18E006D9B5A2}" type="pres">
      <dgm:prSet presAssocID="{CD556C6F-FF02-4AF0-BBC4-3775AFB94A42}" presName="text_3" presStyleLbl="node1" presStyleIdx="2" presStyleCnt="3">
        <dgm:presLayoutVars>
          <dgm:bulletEnabled val="1"/>
        </dgm:presLayoutVars>
      </dgm:prSet>
      <dgm:spPr/>
      <dgm:t>
        <a:bodyPr/>
        <a:lstStyle/>
        <a:p>
          <a:endParaRPr lang="en-US"/>
        </a:p>
      </dgm:t>
    </dgm:pt>
    <dgm:pt modelId="{C6AC00EA-E82D-4BCC-A316-85D46655241D}" type="pres">
      <dgm:prSet presAssocID="{CD556C6F-FF02-4AF0-BBC4-3775AFB94A42}" presName="accent_3" presStyleCnt="0"/>
      <dgm:spPr/>
    </dgm:pt>
    <dgm:pt modelId="{D63C4D84-E5DD-42BA-BCCF-43C98833719C}" type="pres">
      <dgm:prSet presAssocID="{CD556C6F-FF02-4AF0-BBC4-3775AFB94A42}" presName="accentRepeatNode" presStyleLbl="solidFgAcc1" presStyleIdx="2" presStyleCnt="3"/>
      <dgm:spPr/>
    </dgm:pt>
  </dgm:ptLst>
  <dgm:cxnLst>
    <dgm:cxn modelId="{0B928FB9-B520-4F8B-9E4E-7133E2FE546C}" type="presOf" srcId="{63FC44FC-2906-4DC0-A85D-931CE1747F42}" destId="{0F0DCC37-2106-4A78-B0B1-476284B9B4E0}" srcOrd="0" destOrd="0" presId="urn:microsoft.com/office/officeart/2008/layout/VerticalCurvedList"/>
    <dgm:cxn modelId="{1458B15B-5CD1-4BEC-9B09-32F15F2E1447}" type="presOf" srcId="{4F47D2C4-7D2A-4C2F-BF0C-64760ABFEAF3}" destId="{D8B54E9F-BE46-4AED-B729-2A445F08606A}" srcOrd="0" destOrd="0" presId="urn:microsoft.com/office/officeart/2008/layout/VerticalCurvedList"/>
    <dgm:cxn modelId="{3CA86C6A-6750-4D44-B2DD-59182C8B0227}" type="presOf" srcId="{CD556C6F-FF02-4AF0-BBC4-3775AFB94A42}" destId="{72571BA7-0C96-470F-B513-18E006D9B5A2}" srcOrd="0" destOrd="0" presId="urn:microsoft.com/office/officeart/2008/layout/VerticalCurvedList"/>
    <dgm:cxn modelId="{02EDEA0D-9A56-4DD9-99E0-2B45BA843A78}" type="presOf" srcId="{B2D31DD7-E9A0-4FF6-86AE-28C2B0F4637A}" destId="{8D67AD20-CCF1-4F05-8E4A-149EE498A5CB}" srcOrd="0" destOrd="0" presId="urn:microsoft.com/office/officeart/2008/layout/VerticalCurvedList"/>
    <dgm:cxn modelId="{A80E1F72-331F-49AB-B72D-554927510A65}" srcId="{1AC9C2C9-613D-4549-BAE8-D6D19572C370}" destId="{63FC44FC-2906-4DC0-A85D-931CE1747F42}" srcOrd="0" destOrd="0" parTransId="{97CED42E-2569-438E-A18B-46A423C34C59}" sibTransId="{4F47D2C4-7D2A-4C2F-BF0C-64760ABFEAF3}"/>
    <dgm:cxn modelId="{6BFADB1A-5328-4F0E-9E2B-A8245075CDD6}" srcId="{1AC9C2C9-613D-4549-BAE8-D6D19572C370}" destId="{B2D31DD7-E9A0-4FF6-86AE-28C2B0F4637A}" srcOrd="1" destOrd="0" parTransId="{7A0F3387-7743-44D5-8414-2B74EF599953}" sibTransId="{F3C9478A-E11B-4651-A3B3-8B47AB5D596E}"/>
    <dgm:cxn modelId="{A7EC2CBA-424D-488C-ACDB-C5FFDF7AB0F3}" srcId="{1AC9C2C9-613D-4549-BAE8-D6D19572C370}" destId="{CD556C6F-FF02-4AF0-BBC4-3775AFB94A42}" srcOrd="2" destOrd="0" parTransId="{53F8D7C9-3089-4D4D-90D3-F033E549D00A}" sibTransId="{8A6266C1-AB72-4130-9C45-5B46F9303C2E}"/>
    <dgm:cxn modelId="{9E103D35-E107-4053-8110-18C1E60194CC}" type="presOf" srcId="{1AC9C2C9-613D-4549-BAE8-D6D19572C370}" destId="{0950173E-1899-44B6-B58F-D69044784005}" srcOrd="0" destOrd="0" presId="urn:microsoft.com/office/officeart/2008/layout/VerticalCurvedList"/>
    <dgm:cxn modelId="{4E2C5F1A-00E5-4966-A507-E61115461E16}" type="presParOf" srcId="{0950173E-1899-44B6-B58F-D69044784005}" destId="{B1F165AB-2A65-4438-9500-6D3B33596C69}" srcOrd="0" destOrd="0" presId="urn:microsoft.com/office/officeart/2008/layout/VerticalCurvedList"/>
    <dgm:cxn modelId="{C45E660C-95D2-46AC-B6DE-33B4F8AEEAAE}" type="presParOf" srcId="{B1F165AB-2A65-4438-9500-6D3B33596C69}" destId="{C389D8EC-E023-44C1-87C0-59A3284C1FF5}" srcOrd="0" destOrd="0" presId="urn:microsoft.com/office/officeart/2008/layout/VerticalCurvedList"/>
    <dgm:cxn modelId="{DBDA33FA-9829-4DE3-A3B4-0B2AAAB09C25}" type="presParOf" srcId="{C389D8EC-E023-44C1-87C0-59A3284C1FF5}" destId="{57FAAAB4-DCED-411F-95AB-31ABD6564903}" srcOrd="0" destOrd="0" presId="urn:microsoft.com/office/officeart/2008/layout/VerticalCurvedList"/>
    <dgm:cxn modelId="{4EFB6818-B441-4176-9AA3-1777EC942E95}" type="presParOf" srcId="{C389D8EC-E023-44C1-87C0-59A3284C1FF5}" destId="{D8B54E9F-BE46-4AED-B729-2A445F08606A}" srcOrd="1" destOrd="0" presId="urn:microsoft.com/office/officeart/2008/layout/VerticalCurvedList"/>
    <dgm:cxn modelId="{452401E0-3EB0-4894-AB23-DD4257DD15AB}" type="presParOf" srcId="{C389D8EC-E023-44C1-87C0-59A3284C1FF5}" destId="{0C4BC3F8-78F3-4BCE-9C64-F158E9FF3E5E}" srcOrd="2" destOrd="0" presId="urn:microsoft.com/office/officeart/2008/layout/VerticalCurvedList"/>
    <dgm:cxn modelId="{42991175-B019-43FC-B77B-7B4941902E08}" type="presParOf" srcId="{C389D8EC-E023-44C1-87C0-59A3284C1FF5}" destId="{D1E0FAD4-7AAE-46BC-83E2-5702F4719877}" srcOrd="3" destOrd="0" presId="urn:microsoft.com/office/officeart/2008/layout/VerticalCurvedList"/>
    <dgm:cxn modelId="{8D9BB18F-F75A-4FC0-A601-4BEC0249365E}" type="presParOf" srcId="{B1F165AB-2A65-4438-9500-6D3B33596C69}" destId="{0F0DCC37-2106-4A78-B0B1-476284B9B4E0}" srcOrd="1" destOrd="0" presId="urn:microsoft.com/office/officeart/2008/layout/VerticalCurvedList"/>
    <dgm:cxn modelId="{947A7A10-8FF3-4874-8770-5749D9A22370}" type="presParOf" srcId="{B1F165AB-2A65-4438-9500-6D3B33596C69}" destId="{7139188F-FABF-47D3-B212-29008FB646A9}" srcOrd="2" destOrd="0" presId="urn:microsoft.com/office/officeart/2008/layout/VerticalCurvedList"/>
    <dgm:cxn modelId="{CCD5CD6C-762B-4560-9AB6-9456A30A1722}" type="presParOf" srcId="{7139188F-FABF-47D3-B212-29008FB646A9}" destId="{62A8C020-C90F-412C-B7FC-423F3C73B4B0}" srcOrd="0" destOrd="0" presId="urn:microsoft.com/office/officeart/2008/layout/VerticalCurvedList"/>
    <dgm:cxn modelId="{1672A161-A6B4-430E-A9EF-347249445220}" type="presParOf" srcId="{B1F165AB-2A65-4438-9500-6D3B33596C69}" destId="{8D67AD20-CCF1-4F05-8E4A-149EE498A5CB}" srcOrd="3" destOrd="0" presId="urn:microsoft.com/office/officeart/2008/layout/VerticalCurvedList"/>
    <dgm:cxn modelId="{D872F59C-F8FB-4361-BE55-786E89456CF2}" type="presParOf" srcId="{B1F165AB-2A65-4438-9500-6D3B33596C69}" destId="{748D9B29-87E1-4F5F-97DB-17C953C37414}" srcOrd="4" destOrd="0" presId="urn:microsoft.com/office/officeart/2008/layout/VerticalCurvedList"/>
    <dgm:cxn modelId="{284889C1-FDAD-495A-A30E-AF9FC73E4EC4}" type="presParOf" srcId="{748D9B29-87E1-4F5F-97DB-17C953C37414}" destId="{8070CB66-F976-4780-95A8-B633BDAAFAF9}" srcOrd="0" destOrd="0" presId="urn:microsoft.com/office/officeart/2008/layout/VerticalCurvedList"/>
    <dgm:cxn modelId="{E89C561D-EC39-417F-AF20-368F6A2BC339}" type="presParOf" srcId="{B1F165AB-2A65-4438-9500-6D3B33596C69}" destId="{72571BA7-0C96-470F-B513-18E006D9B5A2}" srcOrd="5" destOrd="0" presId="urn:microsoft.com/office/officeart/2008/layout/VerticalCurvedList"/>
    <dgm:cxn modelId="{FCD48149-C69F-4407-A2C0-A099D5FDE00C}" type="presParOf" srcId="{B1F165AB-2A65-4438-9500-6D3B33596C69}" destId="{C6AC00EA-E82D-4BCC-A316-85D46655241D}" srcOrd="6" destOrd="0" presId="urn:microsoft.com/office/officeart/2008/layout/VerticalCurvedList"/>
    <dgm:cxn modelId="{68EB0A70-1018-4A4E-873D-BE25964C8BB2}" type="presParOf" srcId="{C6AC00EA-E82D-4BCC-A316-85D46655241D}" destId="{D63C4D84-E5DD-42BA-BCCF-43C9883371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2B09F-084A-4309-A926-F928D633E1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3E7F0D7-C173-4E04-B21F-26557DC43A74}">
      <dgm:prSet phldrT="[Text]"/>
      <dgm:spPr/>
      <dgm:t>
        <a:bodyPr/>
        <a:lstStyle/>
        <a:p>
          <a:r>
            <a:rPr lang="en-US" dirty="0" smtClean="0"/>
            <a:t>Cyber</a:t>
          </a:r>
          <a:endParaRPr lang="en-US" dirty="0"/>
        </a:p>
      </dgm:t>
    </dgm:pt>
    <dgm:pt modelId="{6AA0A39A-8939-4CFF-B586-92495EF15609}" type="parTrans" cxnId="{B73F3EF4-3283-41FE-9270-B3F6175A316F}">
      <dgm:prSet/>
      <dgm:spPr/>
      <dgm:t>
        <a:bodyPr/>
        <a:lstStyle/>
        <a:p>
          <a:endParaRPr lang="en-US"/>
        </a:p>
      </dgm:t>
    </dgm:pt>
    <dgm:pt modelId="{5ABDA907-439E-4AE3-9B63-529FE7B20A56}" type="sibTrans" cxnId="{B73F3EF4-3283-41FE-9270-B3F6175A316F}">
      <dgm:prSet/>
      <dgm:spPr/>
      <dgm:t>
        <a:bodyPr/>
        <a:lstStyle/>
        <a:p>
          <a:endParaRPr lang="en-US"/>
        </a:p>
      </dgm:t>
    </dgm:pt>
    <dgm:pt modelId="{D3C683DA-D25C-4279-BF42-C4080EFB6D7B}">
      <dgm:prSet phldrT="[Text]"/>
      <dgm:spPr/>
      <dgm:t>
        <a:bodyPr/>
        <a:lstStyle/>
        <a:p>
          <a:r>
            <a:rPr lang="en-US" dirty="0" smtClean="0"/>
            <a:t>BCM</a:t>
          </a:r>
          <a:endParaRPr lang="en-US" dirty="0"/>
        </a:p>
      </dgm:t>
    </dgm:pt>
    <dgm:pt modelId="{079D7C45-6979-4354-9091-46981D4AC684}" type="parTrans" cxnId="{40A284DA-5F88-4975-820E-EA0778672234}">
      <dgm:prSet/>
      <dgm:spPr/>
      <dgm:t>
        <a:bodyPr/>
        <a:lstStyle/>
        <a:p>
          <a:endParaRPr lang="en-US"/>
        </a:p>
      </dgm:t>
    </dgm:pt>
    <dgm:pt modelId="{A4924D46-51D5-4474-A7B8-0E1E7FEA0F69}" type="sibTrans" cxnId="{40A284DA-5F88-4975-820E-EA0778672234}">
      <dgm:prSet/>
      <dgm:spPr/>
      <dgm:t>
        <a:bodyPr/>
        <a:lstStyle/>
        <a:p>
          <a:endParaRPr lang="en-US"/>
        </a:p>
      </dgm:t>
    </dgm:pt>
    <dgm:pt modelId="{7CF6B5FA-6A9F-41C2-8566-775FF2A1A7D0}">
      <dgm:prSet phldrT="[Text]"/>
      <dgm:spPr/>
      <dgm:t>
        <a:bodyPr/>
        <a:lstStyle/>
        <a:p>
          <a:r>
            <a:rPr lang="en-US" dirty="0" smtClean="0"/>
            <a:t>Privacy</a:t>
          </a:r>
          <a:endParaRPr lang="en-US" dirty="0"/>
        </a:p>
      </dgm:t>
    </dgm:pt>
    <dgm:pt modelId="{8CBBCCFE-55D6-4812-82B6-F671D6C52C6A}" type="parTrans" cxnId="{5278CAD6-A8E9-47CD-BB2E-D6E2496E7FE9}">
      <dgm:prSet/>
      <dgm:spPr/>
      <dgm:t>
        <a:bodyPr/>
        <a:lstStyle/>
        <a:p>
          <a:endParaRPr lang="en-US"/>
        </a:p>
      </dgm:t>
    </dgm:pt>
    <dgm:pt modelId="{1545D338-8D1F-4BF6-8A3B-8602C3579267}" type="sibTrans" cxnId="{5278CAD6-A8E9-47CD-BB2E-D6E2496E7FE9}">
      <dgm:prSet/>
      <dgm:spPr/>
      <dgm:t>
        <a:bodyPr/>
        <a:lstStyle/>
        <a:p>
          <a:endParaRPr lang="en-US"/>
        </a:p>
      </dgm:t>
    </dgm:pt>
    <dgm:pt modelId="{DEEAAFCF-336C-45C6-8B0E-3FB1B9161E79}">
      <dgm:prSet/>
      <dgm:spPr/>
      <dgm:t>
        <a:bodyPr/>
        <a:lstStyle/>
        <a:p>
          <a:r>
            <a:rPr lang="en-US" dirty="0" smtClean="0"/>
            <a:t>HTA</a:t>
          </a:r>
          <a:endParaRPr lang="en-US" dirty="0"/>
        </a:p>
      </dgm:t>
    </dgm:pt>
    <dgm:pt modelId="{C4A67D6F-5271-4129-A88A-C3EFFAB644C9}" type="parTrans" cxnId="{95E0E3F4-CB05-4F14-ACA7-8BC246230D5A}">
      <dgm:prSet/>
      <dgm:spPr/>
      <dgm:t>
        <a:bodyPr/>
        <a:lstStyle/>
        <a:p>
          <a:endParaRPr lang="en-US"/>
        </a:p>
      </dgm:t>
    </dgm:pt>
    <dgm:pt modelId="{7185C515-D0CA-4AAB-A971-C8EEB7BDE06A}" type="sibTrans" cxnId="{95E0E3F4-CB05-4F14-ACA7-8BC246230D5A}">
      <dgm:prSet/>
      <dgm:spPr/>
      <dgm:t>
        <a:bodyPr/>
        <a:lstStyle/>
        <a:p>
          <a:endParaRPr lang="en-US"/>
        </a:p>
      </dgm:t>
    </dgm:pt>
    <dgm:pt modelId="{0CCC4033-3310-4A4D-A07D-FB3076D1CFE6}" type="pres">
      <dgm:prSet presAssocID="{1F12B09F-084A-4309-A926-F928D633E16C}" presName="Name0" presStyleCnt="0">
        <dgm:presLayoutVars>
          <dgm:chMax val="7"/>
          <dgm:chPref val="7"/>
          <dgm:dir/>
        </dgm:presLayoutVars>
      </dgm:prSet>
      <dgm:spPr/>
      <dgm:t>
        <a:bodyPr/>
        <a:lstStyle/>
        <a:p>
          <a:endParaRPr lang="en-US"/>
        </a:p>
      </dgm:t>
    </dgm:pt>
    <dgm:pt modelId="{2859B6E0-A34B-43E6-B227-53C9FEFA714C}" type="pres">
      <dgm:prSet presAssocID="{1F12B09F-084A-4309-A926-F928D633E16C}" presName="Name1" presStyleCnt="0"/>
      <dgm:spPr/>
    </dgm:pt>
    <dgm:pt modelId="{27BF11DF-A4FC-4DED-823E-A23D3D180E16}" type="pres">
      <dgm:prSet presAssocID="{1F12B09F-084A-4309-A926-F928D633E16C}" presName="cycle" presStyleCnt="0"/>
      <dgm:spPr/>
    </dgm:pt>
    <dgm:pt modelId="{0B523A8F-1C80-4A4B-9F5E-BAC8810B4679}" type="pres">
      <dgm:prSet presAssocID="{1F12B09F-084A-4309-A926-F928D633E16C}" presName="srcNode" presStyleLbl="node1" presStyleIdx="0" presStyleCnt="4"/>
      <dgm:spPr/>
    </dgm:pt>
    <dgm:pt modelId="{B355D7B9-49C0-4755-B964-56CC9E70213C}" type="pres">
      <dgm:prSet presAssocID="{1F12B09F-084A-4309-A926-F928D633E16C}" presName="conn" presStyleLbl="parChTrans1D2" presStyleIdx="0" presStyleCnt="1"/>
      <dgm:spPr/>
      <dgm:t>
        <a:bodyPr/>
        <a:lstStyle/>
        <a:p>
          <a:endParaRPr lang="en-US"/>
        </a:p>
      </dgm:t>
    </dgm:pt>
    <dgm:pt modelId="{F2B7A41E-90AC-4A25-8D68-97935B6B1661}" type="pres">
      <dgm:prSet presAssocID="{1F12B09F-084A-4309-A926-F928D633E16C}" presName="extraNode" presStyleLbl="node1" presStyleIdx="0" presStyleCnt="4"/>
      <dgm:spPr/>
    </dgm:pt>
    <dgm:pt modelId="{47F58891-BC65-4AED-9561-9D49B5D09346}" type="pres">
      <dgm:prSet presAssocID="{1F12B09F-084A-4309-A926-F928D633E16C}" presName="dstNode" presStyleLbl="node1" presStyleIdx="0" presStyleCnt="4"/>
      <dgm:spPr/>
    </dgm:pt>
    <dgm:pt modelId="{0E86D268-32C3-4BAD-9266-4A5C5A13D495}" type="pres">
      <dgm:prSet presAssocID="{93E7F0D7-C173-4E04-B21F-26557DC43A74}" presName="text_1" presStyleLbl="node1" presStyleIdx="0" presStyleCnt="4">
        <dgm:presLayoutVars>
          <dgm:bulletEnabled val="1"/>
        </dgm:presLayoutVars>
      </dgm:prSet>
      <dgm:spPr/>
      <dgm:t>
        <a:bodyPr/>
        <a:lstStyle/>
        <a:p>
          <a:endParaRPr lang="en-US"/>
        </a:p>
      </dgm:t>
    </dgm:pt>
    <dgm:pt modelId="{24691FF4-EF3E-4430-9512-25175ACC12A5}" type="pres">
      <dgm:prSet presAssocID="{93E7F0D7-C173-4E04-B21F-26557DC43A74}" presName="accent_1" presStyleCnt="0"/>
      <dgm:spPr/>
    </dgm:pt>
    <dgm:pt modelId="{143A4662-E1D6-4588-BA24-2CB635BDCC2A}" type="pres">
      <dgm:prSet presAssocID="{93E7F0D7-C173-4E04-B21F-26557DC43A74}" presName="accentRepeatNode" presStyleLbl="solidFgAcc1" presStyleIdx="0" presStyleCnt="4"/>
      <dgm:spPr/>
    </dgm:pt>
    <dgm:pt modelId="{F972B412-9B04-4003-B2C0-9C36E7787DAA}" type="pres">
      <dgm:prSet presAssocID="{D3C683DA-D25C-4279-BF42-C4080EFB6D7B}" presName="text_2" presStyleLbl="node1" presStyleIdx="1" presStyleCnt="4">
        <dgm:presLayoutVars>
          <dgm:bulletEnabled val="1"/>
        </dgm:presLayoutVars>
      </dgm:prSet>
      <dgm:spPr/>
      <dgm:t>
        <a:bodyPr/>
        <a:lstStyle/>
        <a:p>
          <a:endParaRPr lang="en-US"/>
        </a:p>
      </dgm:t>
    </dgm:pt>
    <dgm:pt modelId="{C79FCF5E-3218-4933-A93B-08B405C06C07}" type="pres">
      <dgm:prSet presAssocID="{D3C683DA-D25C-4279-BF42-C4080EFB6D7B}" presName="accent_2" presStyleCnt="0"/>
      <dgm:spPr/>
    </dgm:pt>
    <dgm:pt modelId="{4E218BAD-FAC6-48FC-A5E8-8EE64A9B27D1}" type="pres">
      <dgm:prSet presAssocID="{D3C683DA-D25C-4279-BF42-C4080EFB6D7B}" presName="accentRepeatNode" presStyleLbl="solidFgAcc1" presStyleIdx="1" presStyleCnt="4"/>
      <dgm:spPr/>
    </dgm:pt>
    <dgm:pt modelId="{D44432AE-6E52-4CBD-B9EA-8CE62D353057}" type="pres">
      <dgm:prSet presAssocID="{7CF6B5FA-6A9F-41C2-8566-775FF2A1A7D0}" presName="text_3" presStyleLbl="node1" presStyleIdx="2" presStyleCnt="4">
        <dgm:presLayoutVars>
          <dgm:bulletEnabled val="1"/>
        </dgm:presLayoutVars>
      </dgm:prSet>
      <dgm:spPr/>
      <dgm:t>
        <a:bodyPr/>
        <a:lstStyle/>
        <a:p>
          <a:endParaRPr lang="en-US"/>
        </a:p>
      </dgm:t>
    </dgm:pt>
    <dgm:pt modelId="{6B9DE224-D744-4F3B-8050-4CCC48C3BECB}" type="pres">
      <dgm:prSet presAssocID="{7CF6B5FA-6A9F-41C2-8566-775FF2A1A7D0}" presName="accent_3" presStyleCnt="0"/>
      <dgm:spPr/>
    </dgm:pt>
    <dgm:pt modelId="{A25F9A99-6477-48D8-B306-A70BC4E00AD2}" type="pres">
      <dgm:prSet presAssocID="{7CF6B5FA-6A9F-41C2-8566-775FF2A1A7D0}" presName="accentRepeatNode" presStyleLbl="solidFgAcc1" presStyleIdx="2" presStyleCnt="4"/>
      <dgm:spPr/>
    </dgm:pt>
    <dgm:pt modelId="{7CCE7070-DE7B-4384-BABF-FA40FF113D0A}" type="pres">
      <dgm:prSet presAssocID="{DEEAAFCF-336C-45C6-8B0E-3FB1B9161E79}" presName="text_4" presStyleLbl="node1" presStyleIdx="3" presStyleCnt="4">
        <dgm:presLayoutVars>
          <dgm:bulletEnabled val="1"/>
        </dgm:presLayoutVars>
      </dgm:prSet>
      <dgm:spPr/>
      <dgm:t>
        <a:bodyPr/>
        <a:lstStyle/>
        <a:p>
          <a:endParaRPr lang="en-US"/>
        </a:p>
      </dgm:t>
    </dgm:pt>
    <dgm:pt modelId="{02FCC762-C267-4F4C-965B-B9228542567A}" type="pres">
      <dgm:prSet presAssocID="{DEEAAFCF-336C-45C6-8B0E-3FB1B9161E79}" presName="accent_4" presStyleCnt="0"/>
      <dgm:spPr/>
    </dgm:pt>
    <dgm:pt modelId="{1B94175C-2CA5-45FD-8A33-6038219DBB16}" type="pres">
      <dgm:prSet presAssocID="{DEEAAFCF-336C-45C6-8B0E-3FB1B9161E79}" presName="accentRepeatNode" presStyleLbl="solidFgAcc1" presStyleIdx="3" presStyleCnt="4"/>
      <dgm:spPr/>
    </dgm:pt>
  </dgm:ptLst>
  <dgm:cxnLst>
    <dgm:cxn modelId="{B5FC0C50-C542-4E10-A8F8-C265EFFEB53C}" type="presOf" srcId="{93E7F0D7-C173-4E04-B21F-26557DC43A74}" destId="{0E86D268-32C3-4BAD-9266-4A5C5A13D495}" srcOrd="0" destOrd="0" presId="urn:microsoft.com/office/officeart/2008/layout/VerticalCurvedList"/>
    <dgm:cxn modelId="{C599ABD6-A5DD-4F3E-B97C-458A8447C448}" type="presOf" srcId="{7CF6B5FA-6A9F-41C2-8566-775FF2A1A7D0}" destId="{D44432AE-6E52-4CBD-B9EA-8CE62D353057}" srcOrd="0" destOrd="0" presId="urn:microsoft.com/office/officeart/2008/layout/VerticalCurvedList"/>
    <dgm:cxn modelId="{B73F3EF4-3283-41FE-9270-B3F6175A316F}" srcId="{1F12B09F-084A-4309-A926-F928D633E16C}" destId="{93E7F0D7-C173-4E04-B21F-26557DC43A74}" srcOrd="0" destOrd="0" parTransId="{6AA0A39A-8939-4CFF-B586-92495EF15609}" sibTransId="{5ABDA907-439E-4AE3-9B63-529FE7B20A56}"/>
    <dgm:cxn modelId="{5278CAD6-A8E9-47CD-BB2E-D6E2496E7FE9}" srcId="{1F12B09F-084A-4309-A926-F928D633E16C}" destId="{7CF6B5FA-6A9F-41C2-8566-775FF2A1A7D0}" srcOrd="2" destOrd="0" parTransId="{8CBBCCFE-55D6-4812-82B6-F671D6C52C6A}" sibTransId="{1545D338-8D1F-4BF6-8A3B-8602C3579267}"/>
    <dgm:cxn modelId="{1ED04810-7806-464B-BFEC-85A3C78FE92B}" type="presOf" srcId="{D3C683DA-D25C-4279-BF42-C4080EFB6D7B}" destId="{F972B412-9B04-4003-B2C0-9C36E7787DAA}" srcOrd="0" destOrd="0" presId="urn:microsoft.com/office/officeart/2008/layout/VerticalCurvedList"/>
    <dgm:cxn modelId="{7F8649A2-7E28-4E5D-92B8-A019A8CEA3CD}" type="presOf" srcId="{1F12B09F-084A-4309-A926-F928D633E16C}" destId="{0CCC4033-3310-4A4D-A07D-FB3076D1CFE6}" srcOrd="0" destOrd="0" presId="urn:microsoft.com/office/officeart/2008/layout/VerticalCurvedList"/>
    <dgm:cxn modelId="{2E35D5F2-D891-4EC1-B582-F345CDA09DBB}" type="presOf" srcId="{5ABDA907-439E-4AE3-9B63-529FE7B20A56}" destId="{B355D7B9-49C0-4755-B964-56CC9E70213C}" srcOrd="0" destOrd="0" presId="urn:microsoft.com/office/officeart/2008/layout/VerticalCurvedList"/>
    <dgm:cxn modelId="{70B02A80-FCC4-4334-A905-B80B12373A1C}" type="presOf" srcId="{DEEAAFCF-336C-45C6-8B0E-3FB1B9161E79}" destId="{7CCE7070-DE7B-4384-BABF-FA40FF113D0A}" srcOrd="0" destOrd="0" presId="urn:microsoft.com/office/officeart/2008/layout/VerticalCurvedList"/>
    <dgm:cxn modelId="{95E0E3F4-CB05-4F14-ACA7-8BC246230D5A}" srcId="{1F12B09F-084A-4309-A926-F928D633E16C}" destId="{DEEAAFCF-336C-45C6-8B0E-3FB1B9161E79}" srcOrd="3" destOrd="0" parTransId="{C4A67D6F-5271-4129-A88A-C3EFFAB644C9}" sibTransId="{7185C515-D0CA-4AAB-A971-C8EEB7BDE06A}"/>
    <dgm:cxn modelId="{40A284DA-5F88-4975-820E-EA0778672234}" srcId="{1F12B09F-084A-4309-A926-F928D633E16C}" destId="{D3C683DA-D25C-4279-BF42-C4080EFB6D7B}" srcOrd="1" destOrd="0" parTransId="{079D7C45-6979-4354-9091-46981D4AC684}" sibTransId="{A4924D46-51D5-4474-A7B8-0E1E7FEA0F69}"/>
    <dgm:cxn modelId="{7932F219-EDAF-45B9-B1B5-3E64EBFF6518}" type="presParOf" srcId="{0CCC4033-3310-4A4D-A07D-FB3076D1CFE6}" destId="{2859B6E0-A34B-43E6-B227-53C9FEFA714C}" srcOrd="0" destOrd="0" presId="urn:microsoft.com/office/officeart/2008/layout/VerticalCurvedList"/>
    <dgm:cxn modelId="{7E7D05FB-BB4F-4A10-9DF7-C29DEEC26FD9}" type="presParOf" srcId="{2859B6E0-A34B-43E6-B227-53C9FEFA714C}" destId="{27BF11DF-A4FC-4DED-823E-A23D3D180E16}" srcOrd="0" destOrd="0" presId="urn:microsoft.com/office/officeart/2008/layout/VerticalCurvedList"/>
    <dgm:cxn modelId="{5B1D1607-FFC1-46BD-ABBF-F69528730228}" type="presParOf" srcId="{27BF11DF-A4FC-4DED-823E-A23D3D180E16}" destId="{0B523A8F-1C80-4A4B-9F5E-BAC8810B4679}" srcOrd="0" destOrd="0" presId="urn:microsoft.com/office/officeart/2008/layout/VerticalCurvedList"/>
    <dgm:cxn modelId="{8E2F1DAC-CA05-476E-91C1-B1A97567D0BB}" type="presParOf" srcId="{27BF11DF-A4FC-4DED-823E-A23D3D180E16}" destId="{B355D7B9-49C0-4755-B964-56CC9E70213C}" srcOrd="1" destOrd="0" presId="urn:microsoft.com/office/officeart/2008/layout/VerticalCurvedList"/>
    <dgm:cxn modelId="{CFED6855-632B-409A-99A6-3C7A07087C8C}" type="presParOf" srcId="{27BF11DF-A4FC-4DED-823E-A23D3D180E16}" destId="{F2B7A41E-90AC-4A25-8D68-97935B6B1661}" srcOrd="2" destOrd="0" presId="urn:microsoft.com/office/officeart/2008/layout/VerticalCurvedList"/>
    <dgm:cxn modelId="{6B412995-0CF1-41B9-AA80-2634D207DEFD}" type="presParOf" srcId="{27BF11DF-A4FC-4DED-823E-A23D3D180E16}" destId="{47F58891-BC65-4AED-9561-9D49B5D09346}" srcOrd="3" destOrd="0" presId="urn:microsoft.com/office/officeart/2008/layout/VerticalCurvedList"/>
    <dgm:cxn modelId="{D9AF10E3-2B19-462A-9A3F-5B34CAB7C27C}" type="presParOf" srcId="{2859B6E0-A34B-43E6-B227-53C9FEFA714C}" destId="{0E86D268-32C3-4BAD-9266-4A5C5A13D495}" srcOrd="1" destOrd="0" presId="urn:microsoft.com/office/officeart/2008/layout/VerticalCurvedList"/>
    <dgm:cxn modelId="{A0C61187-CF02-4D25-BE2F-D16E12A3BAB0}" type="presParOf" srcId="{2859B6E0-A34B-43E6-B227-53C9FEFA714C}" destId="{24691FF4-EF3E-4430-9512-25175ACC12A5}" srcOrd="2" destOrd="0" presId="urn:microsoft.com/office/officeart/2008/layout/VerticalCurvedList"/>
    <dgm:cxn modelId="{54D08136-6F40-4250-938A-E1392A0B275F}" type="presParOf" srcId="{24691FF4-EF3E-4430-9512-25175ACC12A5}" destId="{143A4662-E1D6-4588-BA24-2CB635BDCC2A}" srcOrd="0" destOrd="0" presId="urn:microsoft.com/office/officeart/2008/layout/VerticalCurvedList"/>
    <dgm:cxn modelId="{34E58593-10D3-422D-9142-EFBBEFCD30E6}" type="presParOf" srcId="{2859B6E0-A34B-43E6-B227-53C9FEFA714C}" destId="{F972B412-9B04-4003-B2C0-9C36E7787DAA}" srcOrd="3" destOrd="0" presId="urn:microsoft.com/office/officeart/2008/layout/VerticalCurvedList"/>
    <dgm:cxn modelId="{6BD041B0-911E-42A5-82BC-65BA895298A7}" type="presParOf" srcId="{2859B6E0-A34B-43E6-B227-53C9FEFA714C}" destId="{C79FCF5E-3218-4933-A93B-08B405C06C07}" srcOrd="4" destOrd="0" presId="urn:microsoft.com/office/officeart/2008/layout/VerticalCurvedList"/>
    <dgm:cxn modelId="{0E94D3F4-F727-4070-BB53-C2CB6E861E5F}" type="presParOf" srcId="{C79FCF5E-3218-4933-A93B-08B405C06C07}" destId="{4E218BAD-FAC6-48FC-A5E8-8EE64A9B27D1}" srcOrd="0" destOrd="0" presId="urn:microsoft.com/office/officeart/2008/layout/VerticalCurvedList"/>
    <dgm:cxn modelId="{787C60CB-C164-47F3-B2AD-A9205565F6CF}" type="presParOf" srcId="{2859B6E0-A34B-43E6-B227-53C9FEFA714C}" destId="{D44432AE-6E52-4CBD-B9EA-8CE62D353057}" srcOrd="5" destOrd="0" presId="urn:microsoft.com/office/officeart/2008/layout/VerticalCurvedList"/>
    <dgm:cxn modelId="{0B10A76A-0264-4CBA-892D-41D01E407CB2}" type="presParOf" srcId="{2859B6E0-A34B-43E6-B227-53C9FEFA714C}" destId="{6B9DE224-D744-4F3B-8050-4CCC48C3BECB}" srcOrd="6" destOrd="0" presId="urn:microsoft.com/office/officeart/2008/layout/VerticalCurvedList"/>
    <dgm:cxn modelId="{A15D0D67-75B7-40CC-A580-A3C50D249338}" type="presParOf" srcId="{6B9DE224-D744-4F3B-8050-4CCC48C3BECB}" destId="{A25F9A99-6477-48D8-B306-A70BC4E00AD2}" srcOrd="0" destOrd="0" presId="urn:microsoft.com/office/officeart/2008/layout/VerticalCurvedList"/>
    <dgm:cxn modelId="{3E4F067E-6FE8-42CD-B429-58397858EE6C}" type="presParOf" srcId="{2859B6E0-A34B-43E6-B227-53C9FEFA714C}" destId="{7CCE7070-DE7B-4384-BABF-FA40FF113D0A}" srcOrd="7" destOrd="0" presId="urn:microsoft.com/office/officeart/2008/layout/VerticalCurvedList"/>
    <dgm:cxn modelId="{F9F5D1F8-4549-4A66-B3EA-F310B7A352B5}" type="presParOf" srcId="{2859B6E0-A34B-43E6-B227-53C9FEFA714C}" destId="{02FCC762-C267-4F4C-965B-B9228542567A}" srcOrd="8" destOrd="0" presId="urn:microsoft.com/office/officeart/2008/layout/VerticalCurvedList"/>
    <dgm:cxn modelId="{E851E492-E75C-473A-8436-C9F9D2BE64BA}" type="presParOf" srcId="{02FCC762-C267-4F4C-965B-B9228542567A}" destId="{1B94175C-2CA5-45FD-8A33-6038219DBB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D7E81-567E-4880-AD4B-884F6D7EC5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AE9B5E4-21F4-4540-8BD8-B488F7CA21D7}">
      <dgm:prSet phldrT="[Text]"/>
      <dgm:spPr/>
      <dgm:t>
        <a:bodyPr/>
        <a:lstStyle/>
        <a:p>
          <a:r>
            <a:rPr lang="en-US" dirty="0" err="1" smtClean="0"/>
            <a:t>Grado</a:t>
          </a:r>
          <a:r>
            <a:rPr lang="en-US" dirty="0" smtClean="0"/>
            <a:t> di </a:t>
          </a:r>
          <a:r>
            <a:rPr lang="en-US" dirty="0" err="1" smtClean="0"/>
            <a:t>vetustà</a:t>
          </a:r>
          <a:endParaRPr lang="en-US" dirty="0"/>
        </a:p>
      </dgm:t>
    </dgm:pt>
    <dgm:pt modelId="{E81260F8-2BC1-4D70-A822-ABF7EBE00BE0}" type="parTrans" cxnId="{AE2FC59A-F5F3-4A76-9278-7F259E193301}">
      <dgm:prSet/>
      <dgm:spPr/>
      <dgm:t>
        <a:bodyPr/>
        <a:lstStyle/>
        <a:p>
          <a:endParaRPr lang="en-US"/>
        </a:p>
      </dgm:t>
    </dgm:pt>
    <dgm:pt modelId="{E072B328-F542-4278-9DE7-759D1B69A53E}" type="sibTrans" cxnId="{AE2FC59A-F5F3-4A76-9278-7F259E193301}">
      <dgm:prSet/>
      <dgm:spPr/>
      <dgm:t>
        <a:bodyPr/>
        <a:lstStyle/>
        <a:p>
          <a:endParaRPr lang="en-US"/>
        </a:p>
      </dgm:t>
    </dgm:pt>
    <dgm:pt modelId="{42FD41CB-1A59-4C1D-B173-47AF3E551973}">
      <dgm:prSet phldrT="[Text]"/>
      <dgm:spPr/>
      <dgm:t>
        <a:bodyPr/>
        <a:lstStyle/>
        <a:p>
          <a:r>
            <a:rPr lang="en-US" dirty="0" smtClean="0"/>
            <a:t>Piano </a:t>
          </a:r>
          <a:r>
            <a:rPr lang="en-US" dirty="0" err="1" smtClean="0"/>
            <a:t>ammodernamento</a:t>
          </a:r>
          <a:endParaRPr lang="en-US" dirty="0"/>
        </a:p>
      </dgm:t>
    </dgm:pt>
    <dgm:pt modelId="{6A9F29FE-A349-4850-8809-731592AB4954}" type="parTrans" cxnId="{CEAF082D-C791-4E0F-AEC6-08B15F997B92}">
      <dgm:prSet/>
      <dgm:spPr/>
      <dgm:t>
        <a:bodyPr/>
        <a:lstStyle/>
        <a:p>
          <a:endParaRPr lang="en-US"/>
        </a:p>
      </dgm:t>
    </dgm:pt>
    <dgm:pt modelId="{E5CCC280-06A8-456F-8792-12CF3E517FA9}" type="sibTrans" cxnId="{CEAF082D-C791-4E0F-AEC6-08B15F997B92}">
      <dgm:prSet/>
      <dgm:spPr/>
      <dgm:t>
        <a:bodyPr/>
        <a:lstStyle/>
        <a:p>
          <a:endParaRPr lang="en-US"/>
        </a:p>
      </dgm:t>
    </dgm:pt>
    <dgm:pt modelId="{2FEE4113-FFCA-48E8-8BF6-18EED959DFF8}" type="pres">
      <dgm:prSet presAssocID="{BF1D7E81-567E-4880-AD4B-884F6D7EC53B}" presName="Name0" presStyleCnt="0">
        <dgm:presLayoutVars>
          <dgm:chMax val="7"/>
          <dgm:chPref val="7"/>
          <dgm:dir/>
        </dgm:presLayoutVars>
      </dgm:prSet>
      <dgm:spPr/>
      <dgm:t>
        <a:bodyPr/>
        <a:lstStyle/>
        <a:p>
          <a:endParaRPr lang="en-US"/>
        </a:p>
      </dgm:t>
    </dgm:pt>
    <dgm:pt modelId="{CE5D672F-5F2A-4256-82DA-ACAA6C4A7410}" type="pres">
      <dgm:prSet presAssocID="{BF1D7E81-567E-4880-AD4B-884F6D7EC53B}" presName="Name1" presStyleCnt="0"/>
      <dgm:spPr/>
    </dgm:pt>
    <dgm:pt modelId="{C014FA99-BD84-4C0D-BD79-3FA1016A3B64}" type="pres">
      <dgm:prSet presAssocID="{BF1D7E81-567E-4880-AD4B-884F6D7EC53B}" presName="cycle" presStyleCnt="0"/>
      <dgm:spPr/>
    </dgm:pt>
    <dgm:pt modelId="{DA840AA9-FF20-4365-8406-9E222E06F9A7}" type="pres">
      <dgm:prSet presAssocID="{BF1D7E81-567E-4880-AD4B-884F6D7EC53B}" presName="srcNode" presStyleLbl="node1" presStyleIdx="0" presStyleCnt="2"/>
      <dgm:spPr/>
    </dgm:pt>
    <dgm:pt modelId="{FBA1B48F-4AEC-4EE4-982F-553E80F61D29}" type="pres">
      <dgm:prSet presAssocID="{BF1D7E81-567E-4880-AD4B-884F6D7EC53B}" presName="conn" presStyleLbl="parChTrans1D2" presStyleIdx="0" presStyleCnt="1"/>
      <dgm:spPr/>
      <dgm:t>
        <a:bodyPr/>
        <a:lstStyle/>
        <a:p>
          <a:endParaRPr lang="en-US"/>
        </a:p>
      </dgm:t>
    </dgm:pt>
    <dgm:pt modelId="{9BE84A20-4196-4C4B-8BFF-D5F1132F49B1}" type="pres">
      <dgm:prSet presAssocID="{BF1D7E81-567E-4880-AD4B-884F6D7EC53B}" presName="extraNode" presStyleLbl="node1" presStyleIdx="0" presStyleCnt="2"/>
      <dgm:spPr/>
    </dgm:pt>
    <dgm:pt modelId="{90D4BDE8-020B-4F79-ADBD-DE915395AE57}" type="pres">
      <dgm:prSet presAssocID="{BF1D7E81-567E-4880-AD4B-884F6D7EC53B}" presName="dstNode" presStyleLbl="node1" presStyleIdx="0" presStyleCnt="2"/>
      <dgm:spPr/>
    </dgm:pt>
    <dgm:pt modelId="{4BDEAB9E-5FF3-4CCE-A2C2-2F2C59CE4D24}" type="pres">
      <dgm:prSet presAssocID="{FAE9B5E4-21F4-4540-8BD8-B488F7CA21D7}" presName="text_1" presStyleLbl="node1" presStyleIdx="0" presStyleCnt="2" custLinFactNeighborX="-62" custLinFactNeighborY="-5233">
        <dgm:presLayoutVars>
          <dgm:bulletEnabled val="1"/>
        </dgm:presLayoutVars>
      </dgm:prSet>
      <dgm:spPr/>
      <dgm:t>
        <a:bodyPr/>
        <a:lstStyle/>
        <a:p>
          <a:endParaRPr lang="en-US"/>
        </a:p>
      </dgm:t>
    </dgm:pt>
    <dgm:pt modelId="{5F935095-705B-4B94-A413-5CDCA623A253}" type="pres">
      <dgm:prSet presAssocID="{FAE9B5E4-21F4-4540-8BD8-B488F7CA21D7}" presName="accent_1" presStyleCnt="0"/>
      <dgm:spPr/>
    </dgm:pt>
    <dgm:pt modelId="{6162A9CF-05B7-42E2-AA6C-8DFC9C1F39F5}" type="pres">
      <dgm:prSet presAssocID="{FAE9B5E4-21F4-4540-8BD8-B488F7CA21D7}" presName="accentRepeatNode" presStyleLbl="solidFgAcc1" presStyleIdx="0" presStyleCnt="2"/>
      <dgm:spPr/>
    </dgm:pt>
    <dgm:pt modelId="{B46057D8-9B0D-436A-AFE3-8302ABAA6E5B}" type="pres">
      <dgm:prSet presAssocID="{42FD41CB-1A59-4C1D-B173-47AF3E551973}" presName="text_2" presStyleLbl="node1" presStyleIdx="1" presStyleCnt="2">
        <dgm:presLayoutVars>
          <dgm:bulletEnabled val="1"/>
        </dgm:presLayoutVars>
      </dgm:prSet>
      <dgm:spPr/>
      <dgm:t>
        <a:bodyPr/>
        <a:lstStyle/>
        <a:p>
          <a:endParaRPr lang="en-US"/>
        </a:p>
      </dgm:t>
    </dgm:pt>
    <dgm:pt modelId="{6E94B012-17F7-4E33-9556-D915B1636191}" type="pres">
      <dgm:prSet presAssocID="{42FD41CB-1A59-4C1D-B173-47AF3E551973}" presName="accent_2" presStyleCnt="0"/>
      <dgm:spPr/>
    </dgm:pt>
    <dgm:pt modelId="{D24A5552-A36D-4D03-9AC6-57EEFD51EB2F}" type="pres">
      <dgm:prSet presAssocID="{42FD41CB-1A59-4C1D-B173-47AF3E551973}" presName="accentRepeatNode" presStyleLbl="solidFgAcc1" presStyleIdx="1" presStyleCnt="2"/>
      <dgm:spPr/>
    </dgm:pt>
  </dgm:ptLst>
  <dgm:cxnLst>
    <dgm:cxn modelId="{95DEDDF2-2192-43B2-8B0F-3EAD04B8E60C}" type="presOf" srcId="{E072B328-F542-4278-9DE7-759D1B69A53E}" destId="{FBA1B48F-4AEC-4EE4-982F-553E80F61D29}" srcOrd="0" destOrd="0" presId="urn:microsoft.com/office/officeart/2008/layout/VerticalCurvedList"/>
    <dgm:cxn modelId="{AE2FC59A-F5F3-4A76-9278-7F259E193301}" srcId="{BF1D7E81-567E-4880-AD4B-884F6D7EC53B}" destId="{FAE9B5E4-21F4-4540-8BD8-B488F7CA21D7}" srcOrd="0" destOrd="0" parTransId="{E81260F8-2BC1-4D70-A822-ABF7EBE00BE0}" sibTransId="{E072B328-F542-4278-9DE7-759D1B69A53E}"/>
    <dgm:cxn modelId="{785D5CBD-15E3-4007-901A-DDC608EE0AA5}" type="presOf" srcId="{BF1D7E81-567E-4880-AD4B-884F6D7EC53B}" destId="{2FEE4113-FFCA-48E8-8BF6-18EED959DFF8}" srcOrd="0" destOrd="0" presId="urn:microsoft.com/office/officeart/2008/layout/VerticalCurvedList"/>
    <dgm:cxn modelId="{B6CEB575-6CE5-4610-9237-2FC94317BFAC}" type="presOf" srcId="{42FD41CB-1A59-4C1D-B173-47AF3E551973}" destId="{B46057D8-9B0D-436A-AFE3-8302ABAA6E5B}" srcOrd="0" destOrd="0" presId="urn:microsoft.com/office/officeart/2008/layout/VerticalCurvedList"/>
    <dgm:cxn modelId="{CEAF082D-C791-4E0F-AEC6-08B15F997B92}" srcId="{BF1D7E81-567E-4880-AD4B-884F6D7EC53B}" destId="{42FD41CB-1A59-4C1D-B173-47AF3E551973}" srcOrd="1" destOrd="0" parTransId="{6A9F29FE-A349-4850-8809-731592AB4954}" sibTransId="{E5CCC280-06A8-456F-8792-12CF3E517FA9}"/>
    <dgm:cxn modelId="{E16B5E5F-06E2-4691-8092-5035A805EC0F}" type="presOf" srcId="{FAE9B5E4-21F4-4540-8BD8-B488F7CA21D7}" destId="{4BDEAB9E-5FF3-4CCE-A2C2-2F2C59CE4D24}" srcOrd="0" destOrd="0" presId="urn:microsoft.com/office/officeart/2008/layout/VerticalCurvedList"/>
    <dgm:cxn modelId="{E7D1D7BF-0AFF-4D3C-9F1C-7C7141E1A83B}" type="presParOf" srcId="{2FEE4113-FFCA-48E8-8BF6-18EED959DFF8}" destId="{CE5D672F-5F2A-4256-82DA-ACAA6C4A7410}" srcOrd="0" destOrd="0" presId="urn:microsoft.com/office/officeart/2008/layout/VerticalCurvedList"/>
    <dgm:cxn modelId="{F63EB0E7-F0AE-4173-A912-28482F802DF2}" type="presParOf" srcId="{CE5D672F-5F2A-4256-82DA-ACAA6C4A7410}" destId="{C014FA99-BD84-4C0D-BD79-3FA1016A3B64}" srcOrd="0" destOrd="0" presId="urn:microsoft.com/office/officeart/2008/layout/VerticalCurvedList"/>
    <dgm:cxn modelId="{B0780B3A-E253-42EC-9CA9-89E6AFA24C4F}" type="presParOf" srcId="{C014FA99-BD84-4C0D-BD79-3FA1016A3B64}" destId="{DA840AA9-FF20-4365-8406-9E222E06F9A7}" srcOrd="0" destOrd="0" presId="urn:microsoft.com/office/officeart/2008/layout/VerticalCurvedList"/>
    <dgm:cxn modelId="{32CDBCBE-412E-4440-9C30-517EBCFF705E}" type="presParOf" srcId="{C014FA99-BD84-4C0D-BD79-3FA1016A3B64}" destId="{FBA1B48F-4AEC-4EE4-982F-553E80F61D29}" srcOrd="1" destOrd="0" presId="urn:microsoft.com/office/officeart/2008/layout/VerticalCurvedList"/>
    <dgm:cxn modelId="{30C4E399-6580-4F4B-A03B-AA6933A1213D}" type="presParOf" srcId="{C014FA99-BD84-4C0D-BD79-3FA1016A3B64}" destId="{9BE84A20-4196-4C4B-8BFF-D5F1132F49B1}" srcOrd="2" destOrd="0" presId="urn:microsoft.com/office/officeart/2008/layout/VerticalCurvedList"/>
    <dgm:cxn modelId="{A1E91369-1035-49AC-ABDC-C4C48983E453}" type="presParOf" srcId="{C014FA99-BD84-4C0D-BD79-3FA1016A3B64}" destId="{90D4BDE8-020B-4F79-ADBD-DE915395AE57}" srcOrd="3" destOrd="0" presId="urn:microsoft.com/office/officeart/2008/layout/VerticalCurvedList"/>
    <dgm:cxn modelId="{CF942D5F-FA96-4A23-879C-55AE2A13D11B}" type="presParOf" srcId="{CE5D672F-5F2A-4256-82DA-ACAA6C4A7410}" destId="{4BDEAB9E-5FF3-4CCE-A2C2-2F2C59CE4D24}" srcOrd="1" destOrd="0" presId="urn:microsoft.com/office/officeart/2008/layout/VerticalCurvedList"/>
    <dgm:cxn modelId="{226E3607-6A9B-42E4-BD1E-2F5F5C240468}" type="presParOf" srcId="{CE5D672F-5F2A-4256-82DA-ACAA6C4A7410}" destId="{5F935095-705B-4B94-A413-5CDCA623A253}" srcOrd="2" destOrd="0" presId="urn:microsoft.com/office/officeart/2008/layout/VerticalCurvedList"/>
    <dgm:cxn modelId="{A98A6CD2-7C1F-4FB2-A22E-7532AB0112F3}" type="presParOf" srcId="{5F935095-705B-4B94-A413-5CDCA623A253}" destId="{6162A9CF-05B7-42E2-AA6C-8DFC9C1F39F5}" srcOrd="0" destOrd="0" presId="urn:microsoft.com/office/officeart/2008/layout/VerticalCurvedList"/>
    <dgm:cxn modelId="{DA73323D-7B04-4ECE-B635-B853D71A3BA4}" type="presParOf" srcId="{CE5D672F-5F2A-4256-82DA-ACAA6C4A7410}" destId="{B46057D8-9B0D-436A-AFE3-8302ABAA6E5B}" srcOrd="3" destOrd="0" presId="urn:microsoft.com/office/officeart/2008/layout/VerticalCurvedList"/>
    <dgm:cxn modelId="{B349D8F1-0ACD-4B9D-A7F9-CCAEE1D42252}" type="presParOf" srcId="{CE5D672F-5F2A-4256-82DA-ACAA6C4A7410}" destId="{6E94B012-17F7-4E33-9556-D915B1636191}" srcOrd="4" destOrd="0" presId="urn:microsoft.com/office/officeart/2008/layout/VerticalCurvedList"/>
    <dgm:cxn modelId="{156EBCE3-88C1-4087-9B8E-01DB81176F63}" type="presParOf" srcId="{6E94B012-17F7-4E33-9556-D915B1636191}" destId="{D24A5552-A36D-4D03-9AC6-57EEFD51EB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54E9F-BE46-4AED-B729-2A445F08606A}">
      <dsp:nvSpPr>
        <dsp:cNvPr id="0" name=""/>
        <dsp:cNvSpPr/>
      </dsp:nvSpPr>
      <dsp:spPr>
        <a:xfrm>
          <a:off x="-5460307" y="-836154"/>
          <a:ext cx="6502276" cy="6502276"/>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DCC37-2106-4A78-B0B1-476284B9B4E0}">
      <dsp:nvSpPr>
        <dsp:cNvPr id="0" name=""/>
        <dsp:cNvSpPr/>
      </dsp:nvSpPr>
      <dsp:spPr>
        <a:xfrm>
          <a:off x="670399" y="482996"/>
          <a:ext cx="7644946" cy="965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757"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Raccolta</a:t>
          </a:r>
          <a:r>
            <a:rPr lang="en-US" sz="3800" kern="1200" dirty="0" smtClean="0"/>
            <a:t> </a:t>
          </a:r>
          <a:r>
            <a:rPr lang="en-US" sz="3800" kern="1200" dirty="0" err="1" smtClean="0"/>
            <a:t>informazioni</a:t>
          </a:r>
          <a:r>
            <a:rPr lang="en-US" sz="3800" kern="1200" dirty="0" smtClean="0"/>
            <a:t> </a:t>
          </a:r>
          <a:r>
            <a:rPr lang="en-US" sz="3800" kern="1200" dirty="0" err="1" smtClean="0"/>
            <a:t>sinistrosità</a:t>
          </a:r>
          <a:endParaRPr lang="en-US" sz="3800" kern="1200" dirty="0"/>
        </a:p>
      </dsp:txBody>
      <dsp:txXfrm>
        <a:off x="670399" y="482996"/>
        <a:ext cx="7644946" cy="965993"/>
      </dsp:txXfrm>
    </dsp:sp>
    <dsp:sp modelId="{62A8C020-C90F-412C-B7FC-423F3C73B4B0}">
      <dsp:nvSpPr>
        <dsp:cNvPr id="0" name=""/>
        <dsp:cNvSpPr/>
      </dsp:nvSpPr>
      <dsp:spPr>
        <a:xfrm>
          <a:off x="66653" y="362247"/>
          <a:ext cx="1207492" cy="12074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7AD20-CCF1-4F05-8E4A-149EE498A5CB}">
      <dsp:nvSpPr>
        <dsp:cNvPr id="0" name=""/>
        <dsp:cNvSpPr/>
      </dsp:nvSpPr>
      <dsp:spPr>
        <a:xfrm>
          <a:off x="1021538" y="1931987"/>
          <a:ext cx="7293808" cy="965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757" tIns="96520" rIns="96520" bIns="96520" numCol="1" spcCol="1270" anchor="ctr" anchorCtr="0">
          <a:noAutofit/>
        </a:bodyPr>
        <a:lstStyle/>
        <a:p>
          <a:pPr lvl="0" algn="l" defTabSz="1689100">
            <a:lnSpc>
              <a:spcPct val="90000"/>
            </a:lnSpc>
            <a:spcBef>
              <a:spcPct val="0"/>
            </a:spcBef>
            <a:spcAft>
              <a:spcPct val="35000"/>
            </a:spcAft>
          </a:pPr>
          <a:r>
            <a:rPr lang="en-US" sz="3800" kern="1200" dirty="0" err="1" smtClean="0"/>
            <a:t>Stratificazione</a:t>
          </a:r>
          <a:r>
            <a:rPr lang="en-US" sz="3800" kern="1200" dirty="0" smtClean="0"/>
            <a:t> </a:t>
          </a:r>
          <a:r>
            <a:rPr lang="en-US" sz="3800" kern="1200" dirty="0" err="1" smtClean="0"/>
            <a:t>delle</a:t>
          </a:r>
          <a:r>
            <a:rPr lang="en-US" sz="3800" kern="1200" dirty="0" smtClean="0"/>
            <a:t> </a:t>
          </a:r>
          <a:r>
            <a:rPr lang="en-US" sz="3800" kern="1200" dirty="0" err="1" smtClean="0"/>
            <a:t>informazioni</a:t>
          </a:r>
          <a:endParaRPr lang="en-US" sz="3800" kern="1200" dirty="0"/>
        </a:p>
      </dsp:txBody>
      <dsp:txXfrm>
        <a:off x="1021538" y="1931987"/>
        <a:ext cx="7293808" cy="965993"/>
      </dsp:txXfrm>
    </dsp:sp>
    <dsp:sp modelId="{8070CB66-F976-4780-95A8-B633BDAAFAF9}">
      <dsp:nvSpPr>
        <dsp:cNvPr id="0" name=""/>
        <dsp:cNvSpPr/>
      </dsp:nvSpPr>
      <dsp:spPr>
        <a:xfrm>
          <a:off x="417792" y="1811238"/>
          <a:ext cx="1207492" cy="12074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71BA7-0C96-470F-B513-18E006D9B5A2}">
      <dsp:nvSpPr>
        <dsp:cNvPr id="0" name=""/>
        <dsp:cNvSpPr/>
      </dsp:nvSpPr>
      <dsp:spPr>
        <a:xfrm>
          <a:off x="670399" y="3380977"/>
          <a:ext cx="7644946" cy="965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757"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t>Studio </a:t>
          </a:r>
          <a:r>
            <a:rPr lang="en-US" sz="3800" kern="1200" dirty="0" err="1" smtClean="0"/>
            <a:t>analitico</a:t>
          </a:r>
          <a:r>
            <a:rPr lang="en-US" sz="3800" kern="1200" dirty="0" smtClean="0"/>
            <a:t> </a:t>
          </a:r>
          <a:r>
            <a:rPr lang="en-US" sz="3800" kern="1200" dirty="0" err="1" smtClean="0"/>
            <a:t>dei</a:t>
          </a:r>
          <a:r>
            <a:rPr lang="en-US" sz="3800" kern="1200" dirty="0" smtClean="0"/>
            <a:t> </a:t>
          </a:r>
          <a:r>
            <a:rPr lang="en-US" sz="3800" kern="1200" dirty="0" err="1" smtClean="0"/>
            <a:t>dati</a:t>
          </a:r>
          <a:endParaRPr lang="en-US" sz="3800" kern="1200" dirty="0"/>
        </a:p>
      </dsp:txBody>
      <dsp:txXfrm>
        <a:off x="670399" y="3380977"/>
        <a:ext cx="7644946" cy="965993"/>
      </dsp:txXfrm>
    </dsp:sp>
    <dsp:sp modelId="{D63C4D84-E5DD-42BA-BCCF-43C98833719C}">
      <dsp:nvSpPr>
        <dsp:cNvPr id="0" name=""/>
        <dsp:cNvSpPr/>
      </dsp:nvSpPr>
      <dsp:spPr>
        <a:xfrm>
          <a:off x="66653" y="3260228"/>
          <a:ext cx="1207492" cy="12074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0.41667</cdr:x>
      <cdr:y>0.44371</cdr:y>
    </cdr:from>
    <cdr:to>
      <cdr:x>0.58333</cdr:x>
      <cdr:y>0.64459</cdr:y>
    </cdr:to>
    <cdr:sp macro="" textlink="">
      <cdr:nvSpPr>
        <cdr:cNvPr id="2" name="TextBox 1"/>
        <cdr:cNvSpPr txBox="1"/>
      </cdr:nvSpPr>
      <cdr:spPr>
        <a:xfrm xmlns:a="http://schemas.openxmlformats.org/drawingml/2006/main">
          <a:off x="2714625" y="1914526"/>
          <a:ext cx="1085850" cy="866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solidFill>
              <a:srgbClr val="00B050"/>
            </a:solidFill>
          </a:endParaRPr>
        </a:p>
      </cdr:txBody>
    </cdr:sp>
  </cdr:relSizeAnchor>
  <cdr:relSizeAnchor xmlns:cdr="http://schemas.openxmlformats.org/drawingml/2006/chartDrawing">
    <cdr:from>
      <cdr:x>0.3845</cdr:x>
      <cdr:y>0.3139</cdr:y>
    </cdr:from>
    <cdr:to>
      <cdr:x>0.63597</cdr:x>
      <cdr:y>0.63267</cdr:y>
    </cdr:to>
    <cdr:sp macro="" textlink="">
      <cdr:nvSpPr>
        <cdr:cNvPr id="3" name="TextBox 2"/>
        <cdr:cNvSpPr txBox="1"/>
      </cdr:nvSpPr>
      <cdr:spPr>
        <a:xfrm xmlns:a="http://schemas.openxmlformats.org/drawingml/2006/main">
          <a:off x="2331703" y="1719838"/>
          <a:ext cx="1524976" cy="174653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2400" b="1" dirty="0">
              <a:solidFill>
                <a:srgbClr val="64A70B"/>
              </a:solidFill>
              <a:latin typeface="Arial" panose="020B0604020202020204" pitchFamily="34" charset="0"/>
              <a:cs typeface="Arial" panose="020B0604020202020204" pitchFamily="34" charset="0"/>
            </a:rPr>
            <a:t>2016 Gross</a:t>
          </a:r>
          <a:r>
            <a:rPr lang="en-GB" sz="2400" b="1" baseline="0" dirty="0">
              <a:solidFill>
                <a:srgbClr val="64A70B"/>
              </a:solidFill>
              <a:latin typeface="Arial" panose="020B0604020202020204" pitchFamily="34" charset="0"/>
              <a:cs typeface="Arial" panose="020B0604020202020204" pitchFamily="34" charset="0"/>
            </a:rPr>
            <a:t> Written Premiums</a:t>
          </a:r>
          <a:endParaRPr lang="en-GB" sz="2400" b="1" dirty="0">
            <a:solidFill>
              <a:srgbClr val="64A70B"/>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0.52291</cdr:x>
      <cdr:y>0</cdr:y>
    </cdr:from>
    <cdr:to>
      <cdr:x>0.74133</cdr:x>
      <cdr:y>0.11111</cdr:y>
    </cdr:to>
    <cdr:sp macro="" textlink="">
      <cdr:nvSpPr>
        <cdr:cNvPr id="4" name="TextBox 3"/>
        <cdr:cNvSpPr txBox="1"/>
      </cdr:nvSpPr>
      <cdr:spPr>
        <a:xfrm xmlns:a="http://schemas.openxmlformats.org/drawingml/2006/main">
          <a:off x="3741878" y="-1180657"/>
          <a:ext cx="1562975" cy="599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400" b="1" dirty="0">
            <a:solidFill>
              <a:srgbClr val="55A51C"/>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0.74796</cdr:x>
      <cdr:y>0.15602</cdr:y>
    </cdr:from>
    <cdr:to>
      <cdr:x>0.99472</cdr:x>
      <cdr:y>0.21783</cdr:y>
    </cdr:to>
    <cdr:sp macro="" textlink="">
      <cdr:nvSpPr>
        <cdr:cNvPr id="6" name="TextBox 1"/>
        <cdr:cNvSpPr txBox="1"/>
      </cdr:nvSpPr>
      <cdr:spPr>
        <a:xfrm xmlns:a="http://schemas.openxmlformats.org/drawingml/2006/main">
          <a:off x="6750318" y="1138942"/>
          <a:ext cx="2226993" cy="4512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4B8D"/>
              </a:solidFill>
              <a:latin typeface="Arial" panose="020B0604020202020204" pitchFamily="34" charset="0"/>
              <a:cs typeface="Arial" panose="020B0604020202020204" pitchFamily="34" charset="0"/>
            </a:rPr>
            <a:t>MEDICAL MALPRACTICE</a:t>
          </a:r>
        </a:p>
      </cdr:txBody>
    </cdr:sp>
  </cdr:relSizeAnchor>
  <cdr:relSizeAnchor xmlns:cdr="http://schemas.openxmlformats.org/drawingml/2006/chartDrawing">
    <cdr:from>
      <cdr:x>0</cdr:x>
      <cdr:y>0.59642</cdr:y>
    </cdr:from>
    <cdr:to>
      <cdr:x>0.19021</cdr:x>
      <cdr:y>0.75487</cdr:y>
    </cdr:to>
    <cdr:sp macro="" textlink="">
      <cdr:nvSpPr>
        <cdr:cNvPr id="7" name="TextBox 1"/>
        <cdr:cNvSpPr txBox="1"/>
      </cdr:nvSpPr>
      <cdr:spPr>
        <a:xfrm xmlns:a="http://schemas.openxmlformats.org/drawingml/2006/main">
          <a:off x="0" y="3218652"/>
          <a:ext cx="1361079" cy="8550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1400" b="1" dirty="0">
            <a:solidFill>
              <a:srgbClr val="E57326"/>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0.34941</cdr:x>
      <cdr:y>0.92588</cdr:y>
    </cdr:from>
    <cdr:to>
      <cdr:x>0.70059</cdr:x>
      <cdr:y>0.96841</cdr:y>
    </cdr:to>
    <cdr:sp macro="" textlink="">
      <cdr:nvSpPr>
        <cdr:cNvPr id="8" name="TextBox 1"/>
        <cdr:cNvSpPr txBox="1"/>
      </cdr:nvSpPr>
      <cdr:spPr>
        <a:xfrm xmlns:a="http://schemas.openxmlformats.org/drawingml/2006/main">
          <a:off x="2714590" y="5641388"/>
          <a:ext cx="2728320" cy="259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5A51C"/>
              </a:solidFill>
              <a:latin typeface="Arial" panose="020B0604020202020204" pitchFamily="34" charset="0"/>
              <a:cs typeface="Arial" panose="020B0604020202020204" pitchFamily="34" charset="0"/>
            </a:rPr>
            <a:t>PROFESSIONAL LINES</a:t>
          </a:r>
        </a:p>
      </cdr:txBody>
    </cdr:sp>
  </cdr:relSizeAnchor>
  <cdr:relSizeAnchor xmlns:cdr="http://schemas.openxmlformats.org/drawingml/2006/chartDrawing">
    <cdr:from>
      <cdr:x>0.01971</cdr:x>
      <cdr:y>0.17701</cdr:y>
    </cdr:from>
    <cdr:to>
      <cdr:x>0.28913</cdr:x>
      <cdr:y>0.27957</cdr:y>
    </cdr:to>
    <cdr:sp macro="" textlink="">
      <cdr:nvSpPr>
        <cdr:cNvPr id="9" name="TextBox 1"/>
        <cdr:cNvSpPr txBox="1"/>
      </cdr:nvSpPr>
      <cdr:spPr>
        <a:xfrm xmlns:a="http://schemas.openxmlformats.org/drawingml/2006/main">
          <a:off x="119239" y="847552"/>
          <a:ext cx="1630164" cy="4910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a:solidFill>
                <a:srgbClr val="004B8D"/>
              </a:solidFill>
              <a:latin typeface="Arial" panose="020B0604020202020204" pitchFamily="34" charset="0"/>
              <a:cs typeface="Arial" panose="020B0604020202020204" pitchFamily="34" charset="0"/>
            </a:rPr>
            <a:t>WARRANTY</a:t>
          </a:r>
        </a:p>
      </cdr:txBody>
    </cdr:sp>
  </cdr:relSizeAnchor>
  <cdr:relSizeAnchor xmlns:cdr="http://schemas.openxmlformats.org/drawingml/2006/chartDrawing">
    <cdr:from>
      <cdr:x>0.11392</cdr:x>
      <cdr:y>0.83126</cdr:y>
    </cdr:from>
    <cdr:to>
      <cdr:x>0.32834</cdr:x>
      <cdr:y>0.93843</cdr:y>
    </cdr:to>
    <cdr:sp macro="" textlink="">
      <cdr:nvSpPr>
        <cdr:cNvPr id="10" name="TextBox 1"/>
        <cdr:cNvSpPr txBox="1"/>
      </cdr:nvSpPr>
      <cdr:spPr>
        <a:xfrm xmlns:a="http://schemas.openxmlformats.org/drawingml/2006/main">
          <a:off x="689277" y="3980231"/>
          <a:ext cx="1297365" cy="513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a:solidFill>
                <a:srgbClr val="8A8A8A"/>
              </a:solidFill>
              <a:latin typeface="Arial" panose="020B0604020202020204" pitchFamily="34" charset="0"/>
              <a:cs typeface="Arial" panose="020B0604020202020204" pitchFamily="34" charset="0"/>
            </a:rPr>
            <a:t>PROPERTY &amp; ENERGY</a:t>
          </a:r>
        </a:p>
      </cdr:txBody>
    </cdr:sp>
  </cdr:relSizeAnchor>
  <cdr:relSizeAnchor xmlns:cdr="http://schemas.openxmlformats.org/drawingml/2006/chartDrawing">
    <cdr:from>
      <cdr:x>0.77293</cdr:x>
      <cdr:y>0.67032</cdr:y>
    </cdr:from>
    <cdr:to>
      <cdr:x>0.96696</cdr:x>
      <cdr:y>0.792</cdr:y>
    </cdr:to>
    <cdr:sp macro="" textlink="">
      <cdr:nvSpPr>
        <cdr:cNvPr id="11" name="TextBox 1"/>
        <cdr:cNvSpPr txBox="1"/>
      </cdr:nvSpPr>
      <cdr:spPr>
        <a:xfrm xmlns:a="http://schemas.openxmlformats.org/drawingml/2006/main">
          <a:off x="6004919" y="4084238"/>
          <a:ext cx="1507422" cy="7414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70C0"/>
              </a:solidFill>
              <a:latin typeface="Arial" panose="020B0604020202020204" pitchFamily="34" charset="0"/>
              <a:cs typeface="Arial" panose="020B0604020202020204" pitchFamily="34" charset="0"/>
            </a:rPr>
            <a:t>OTHER SPECIALTY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754563" cy="412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215063" y="0"/>
            <a:ext cx="4754562" cy="412750"/>
          </a:xfrm>
          <a:prstGeom prst="rect">
            <a:avLst/>
          </a:prstGeom>
        </p:spPr>
        <p:txBody>
          <a:bodyPr vert="horz" lIns="91440" tIns="45720" rIns="91440" bIns="45720" rtlCol="0"/>
          <a:lstStyle>
            <a:lvl1pPr algn="r">
              <a:defRPr sz="1200"/>
            </a:lvl1pPr>
          </a:lstStyle>
          <a:p>
            <a:fld id="{33BE42A0-D6C4-421D-9292-76461BFFED19}" type="datetimeFigureOut">
              <a:rPr lang="en-GB" smtClean="0"/>
              <a:t>22/01/2018</a:t>
            </a:fld>
            <a:endParaRPr lang="en-GB"/>
          </a:p>
        </p:txBody>
      </p:sp>
      <p:sp>
        <p:nvSpPr>
          <p:cNvPr id="4" name="Slide Image Placeholder 3"/>
          <p:cNvSpPr>
            <a:spLocks noGrp="1" noRot="1" noChangeAspect="1"/>
          </p:cNvSpPr>
          <p:nvPr>
            <p:ph type="sldImg" idx="2"/>
          </p:nvPr>
        </p:nvSpPr>
        <p:spPr>
          <a:xfrm>
            <a:off x="3633788" y="1028700"/>
            <a:ext cx="3705225" cy="2778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96963" y="3960813"/>
            <a:ext cx="8778875" cy="32400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816850"/>
            <a:ext cx="4754563" cy="412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215063" y="7816850"/>
            <a:ext cx="4754562" cy="412750"/>
          </a:xfrm>
          <a:prstGeom prst="rect">
            <a:avLst/>
          </a:prstGeom>
        </p:spPr>
        <p:txBody>
          <a:bodyPr vert="horz" lIns="91440" tIns="45720" rIns="91440" bIns="45720" rtlCol="0" anchor="b"/>
          <a:lstStyle>
            <a:lvl1pPr algn="r">
              <a:defRPr sz="1200"/>
            </a:lvl1pPr>
          </a:lstStyle>
          <a:p>
            <a:fld id="{CA4FA7A0-2995-4282-BBD7-BD4262B5C729}" type="slidenum">
              <a:rPr lang="en-GB" smtClean="0"/>
              <a:t>‹N›</a:t>
            </a:fld>
            <a:endParaRPr lang="en-GB"/>
          </a:p>
        </p:txBody>
      </p:sp>
    </p:spTree>
    <p:extLst>
      <p:ext uri="{BB962C8B-B14F-4D97-AF65-F5344CB8AC3E}">
        <p14:creationId xmlns:p14="http://schemas.microsoft.com/office/powerpoint/2010/main" val="300617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996" y="59851"/>
            <a:ext cx="2169306" cy="1015636"/>
          </a:xfrm>
          <a:prstGeom prst="rect">
            <a:avLst/>
          </a:prstGeom>
        </p:spPr>
      </p:pic>
      <p:sp>
        <p:nvSpPr>
          <p:cNvPr id="6" name="Text Placeholder 2"/>
          <p:cNvSpPr>
            <a:spLocks noGrp="1"/>
          </p:cNvSpPr>
          <p:nvPr>
            <p:ph type="body" sz="quarter" idx="10" hasCustomPrompt="1"/>
          </p:nvPr>
        </p:nvSpPr>
        <p:spPr>
          <a:xfrm>
            <a:off x="304800" y="685800"/>
            <a:ext cx="7543800" cy="547687"/>
          </a:xfrm>
          <a:prstGeom prst="rect">
            <a:avLst/>
          </a:prstGeom>
        </p:spPr>
        <p:txBody>
          <a:bodyPr/>
          <a:lstStyle>
            <a:lvl1pPr>
              <a:defRPr sz="3200">
                <a:solidFill>
                  <a:srgbClr val="062F73"/>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
        <p:nvSpPr>
          <p:cNvPr id="8" name="Text Placeholder 4"/>
          <p:cNvSpPr>
            <a:spLocks noGrp="1"/>
          </p:cNvSpPr>
          <p:nvPr>
            <p:ph type="body" sz="quarter" idx="11" hasCustomPrompt="1"/>
          </p:nvPr>
        </p:nvSpPr>
        <p:spPr>
          <a:xfrm>
            <a:off x="304800" y="1462087"/>
            <a:ext cx="103632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3" name="Group 2"/>
          <p:cNvGrpSpPr/>
          <p:nvPr userDrawn="1"/>
        </p:nvGrpSpPr>
        <p:grpSpPr>
          <a:xfrm>
            <a:off x="-1" y="-63983"/>
            <a:ext cx="11074246" cy="8293583"/>
            <a:chOff x="-1" y="-63983"/>
            <a:chExt cx="11074246" cy="8293583"/>
          </a:xfrm>
        </p:grpSpPr>
        <p:grpSp>
          <p:nvGrpSpPr>
            <p:cNvPr id="4" name="Group 3"/>
            <p:cNvGrpSpPr/>
            <p:nvPr/>
          </p:nvGrpSpPr>
          <p:grpSpPr>
            <a:xfrm>
              <a:off x="-1" y="-1"/>
              <a:ext cx="10991274" cy="8229601"/>
              <a:chOff x="-1" y="-1"/>
              <a:chExt cx="10991274" cy="8229601"/>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0991273" cy="7516763"/>
              </a:xfrm>
              <a:prstGeom prst="rect">
                <a:avLst/>
              </a:prstGeom>
            </p:spPr>
          </p:pic>
          <p:sp>
            <p:nvSpPr>
              <p:cNvPr id="10" name="Rectangle 9"/>
              <p:cNvSpPr/>
              <p:nvPr/>
            </p:nvSpPr>
            <p:spPr>
              <a:xfrm>
                <a:off x="0" y="7581600"/>
                <a:ext cx="3600000" cy="648000"/>
              </a:xfrm>
              <a:prstGeom prst="rect">
                <a:avLst/>
              </a:prstGeom>
              <a:solidFill>
                <a:srgbClr val="587EC8"/>
              </a:solidFill>
              <a:ln>
                <a:solidFill>
                  <a:srgbClr val="587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370491" y="7581600"/>
                <a:ext cx="3600000" cy="648000"/>
              </a:xfrm>
              <a:prstGeom prst="rect">
                <a:avLst/>
              </a:prstGeom>
              <a:solidFill>
                <a:srgbClr val="6CA400"/>
              </a:solidFill>
              <a:ln>
                <a:solidFill>
                  <a:srgbClr val="6C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86400" y="7581600"/>
                <a:ext cx="3600000" cy="6480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2"/>
              <p:cNvSpPr txBox="1">
                <a:spLocks/>
              </p:cNvSpPr>
              <p:nvPr/>
            </p:nvSpPr>
            <p:spPr>
              <a:xfrm>
                <a:off x="-1" y="5334000"/>
                <a:ext cx="10991273" cy="1734627"/>
              </a:xfrm>
              <a:prstGeom prst="rect">
                <a:avLst/>
              </a:prstGeom>
              <a:solidFill>
                <a:schemeClr val="bg1">
                  <a:alpha val="80000"/>
                </a:schemeClr>
              </a:solid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grpSp>
        <p:sp>
          <p:nvSpPr>
            <p:cNvPr id="5" name="Title 2"/>
            <p:cNvSpPr txBox="1">
              <a:spLocks/>
            </p:cNvSpPr>
            <p:nvPr/>
          </p:nvSpPr>
          <p:spPr>
            <a:xfrm>
              <a:off x="0" y="5333999"/>
              <a:ext cx="10972800" cy="1734627"/>
            </a:xfrm>
            <a:prstGeom prst="rect">
              <a:avLst/>
            </a:prstGeom>
            <a:no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sp>
          <p:nvSpPr>
            <p:cNvPr id="6" name="Rectangle 5"/>
            <p:cNvSpPr/>
            <p:nvPr/>
          </p:nvSpPr>
          <p:spPr>
            <a:xfrm>
              <a:off x="0" y="0"/>
              <a:ext cx="7696200" cy="914400"/>
            </a:xfrm>
            <a:prstGeom prst="rect">
              <a:avLst/>
            </a:prstGeom>
            <a:solidFill>
              <a:srgbClr val="062F7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p:cNvSpPr/>
            <p:nvPr/>
          </p:nvSpPr>
          <p:spPr>
            <a:xfrm flipV="1">
              <a:off x="7696200" y="2486"/>
              <a:ext cx="609600" cy="911913"/>
            </a:xfrm>
            <a:prstGeom prst="rtTriangle">
              <a:avLst/>
            </a:prstGeom>
            <a:solidFill>
              <a:srgbClr val="062F7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700" y="-63983"/>
              <a:ext cx="3554545" cy="1664184"/>
            </a:xfrm>
            <a:prstGeom prst="rect">
              <a:avLst/>
            </a:prstGeom>
          </p:spPr>
        </p:pic>
      </p:grpSp>
    </p:spTree>
    <p:extLst>
      <p:ext uri="{BB962C8B-B14F-4D97-AF65-F5344CB8AC3E}">
        <p14:creationId xmlns:p14="http://schemas.microsoft.com/office/powerpoint/2010/main" val="221964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9850"/>
            <a:ext cx="2710018" cy="1268789"/>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 y="609600"/>
            <a:ext cx="10515600" cy="6367915"/>
          </a:xfrm>
          <a:prstGeom prst="rect">
            <a:avLst/>
          </a:prstGeom>
        </p:spPr>
      </p:pic>
    </p:spTree>
    <p:extLst>
      <p:ext uri="{BB962C8B-B14F-4D97-AF65-F5344CB8AC3E}">
        <p14:creationId xmlns:p14="http://schemas.microsoft.com/office/powerpoint/2010/main" val="30410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3" name="Group 2"/>
          <p:cNvGrpSpPr/>
          <p:nvPr userDrawn="1"/>
        </p:nvGrpSpPr>
        <p:grpSpPr>
          <a:xfrm>
            <a:off x="-5170" y="0"/>
            <a:ext cx="10977970" cy="7911116"/>
            <a:chOff x="-5170" y="0"/>
            <a:chExt cx="10977970" cy="7911116"/>
          </a:xfrm>
        </p:grpSpPr>
        <p:sp>
          <p:nvSpPr>
            <p:cNvPr id="4" name="Rectangle 3"/>
            <p:cNvSpPr/>
            <p:nvPr/>
          </p:nvSpPr>
          <p:spPr>
            <a:xfrm>
              <a:off x="-5170" y="0"/>
              <a:ext cx="10977970" cy="7911116"/>
            </a:xfrm>
            <a:prstGeom prst="rect">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39 Conector recto"/>
            <p:cNvCxnSpPr/>
            <p:nvPr/>
          </p:nvCxnSpPr>
          <p:spPr>
            <a:xfrm flipV="1">
              <a:off x="1066800" y="5211089"/>
              <a:ext cx="8915400" cy="137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7 Elipse"/>
            <p:cNvSpPr/>
            <p:nvPr/>
          </p:nvSpPr>
          <p:spPr bwMode="auto">
            <a:xfrm>
              <a:off x="4856143" y="1069573"/>
              <a:ext cx="1296755" cy="1296755"/>
            </a:xfrm>
            <a:prstGeom prst="ellipse">
              <a:avLst/>
            </a:prstGeom>
            <a:solidFill>
              <a:srgbClr val="0070C0"/>
            </a:solidFill>
            <a:ln>
              <a:noFill/>
            </a:ln>
            <a:extLst/>
          </p:spPr>
          <p:txBody>
            <a:bodyPr vert="horz" wrap="square" lIns="91440" tIns="45720" rIns="91440" bIns="45720" numCol="1" rtlCol="0" anchor="t" anchorCtr="0" compatLnSpc="1">
              <a:prstTxWarp prst="textNoShape">
                <a:avLst/>
              </a:prstTxWarp>
            </a:bodyPr>
            <a:lstStyle/>
            <a:p>
              <a:pPr algn="ctr"/>
              <a:endParaRPr lang="es-ES">
                <a:latin typeface="HelveticaNeueLT Com 65 Md" pitchFamily="34" charset="0"/>
                <a:cs typeface="Arial" pitchFamily="34" charset="0"/>
              </a:endParaRPr>
            </a:p>
          </p:txBody>
        </p:sp>
        <p:pic>
          <p:nvPicPr>
            <p:cNvPr id="7" name="2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066" y="953040"/>
              <a:ext cx="1512991" cy="1512991"/>
            </a:xfrm>
            <a:prstGeom prst="rect">
              <a:avLst/>
            </a:prstGeom>
          </p:spPr>
        </p:pic>
        <p:sp>
          <p:nvSpPr>
            <p:cNvPr id="8" name="8 CuadroTexto"/>
            <p:cNvSpPr txBox="1"/>
            <p:nvPr/>
          </p:nvSpPr>
          <p:spPr>
            <a:xfrm>
              <a:off x="2886151" y="2447992"/>
              <a:ext cx="5276697" cy="341811"/>
            </a:xfrm>
            <a:prstGeom prst="rect">
              <a:avLst/>
            </a:prstGeom>
            <a:noFill/>
          </p:spPr>
          <p:txBody>
            <a:bodyPr wrap="square" rtlCol="0">
              <a:spAutoFit/>
            </a:bodyPr>
            <a:lstStyle/>
            <a:p>
              <a:pPr algn="ctr"/>
              <a:r>
                <a:rPr lang="es-ES" b="1" dirty="0" smtClean="0">
                  <a:solidFill>
                    <a:schemeClr val="bg1"/>
                  </a:solidFill>
                  <a:latin typeface="HelveticaNeueLT Com 65 Md" pitchFamily="34" charset="0"/>
                  <a:cs typeface="Arial" pitchFamily="34" charset="0"/>
                </a:rPr>
                <a:t>AmTrust </a:t>
              </a:r>
              <a:r>
                <a:rPr lang="es-ES" b="1" dirty="0" err="1" smtClean="0">
                  <a:solidFill>
                    <a:schemeClr val="bg1"/>
                  </a:solidFill>
                  <a:latin typeface="HelveticaNeueLT Com 65 Md" pitchFamily="34" charset="0"/>
                  <a:cs typeface="Arial" pitchFamily="34" charset="0"/>
                </a:rPr>
                <a:t>Financial</a:t>
              </a:r>
              <a:r>
                <a:rPr lang="es-ES" b="1" dirty="0" smtClean="0">
                  <a:solidFill>
                    <a:schemeClr val="bg1"/>
                  </a:solidFill>
                  <a:latin typeface="HelveticaNeueLT Com 65 Md" pitchFamily="34" charset="0"/>
                  <a:cs typeface="Arial" pitchFamily="34" charset="0"/>
                </a:rPr>
                <a:t> </a:t>
              </a:r>
              <a:r>
                <a:rPr lang="es-ES" b="1" dirty="0" err="1" smtClean="0">
                  <a:solidFill>
                    <a:schemeClr val="bg1"/>
                  </a:solidFill>
                  <a:latin typeface="HelveticaNeueLT Com 65 Md" pitchFamily="34" charset="0"/>
                  <a:cs typeface="Arial" pitchFamily="34" charset="0"/>
                </a:rPr>
                <a:t>Services</a:t>
              </a:r>
              <a:r>
                <a:rPr lang="es-ES" b="1" dirty="0" smtClean="0">
                  <a:solidFill>
                    <a:schemeClr val="bg1"/>
                  </a:solidFill>
                  <a:latin typeface="HelveticaNeueLT Com 65 Md" pitchFamily="34" charset="0"/>
                  <a:cs typeface="Arial" pitchFamily="34" charset="0"/>
                </a:rPr>
                <a:t>, </a:t>
              </a:r>
              <a:r>
                <a:rPr lang="es-ES" b="1" dirty="0" err="1" smtClean="0">
                  <a:solidFill>
                    <a:schemeClr val="bg1"/>
                  </a:solidFill>
                  <a:latin typeface="HelveticaNeueLT Com 65 Md" pitchFamily="34" charset="0"/>
                  <a:cs typeface="Arial" pitchFamily="34" charset="0"/>
                </a:rPr>
                <a:t>Inc</a:t>
              </a:r>
              <a:r>
                <a:rPr lang="es-ES" b="1" dirty="0" smtClean="0">
                  <a:solidFill>
                    <a:schemeClr val="bg1"/>
                  </a:solidFill>
                  <a:latin typeface="HelveticaNeueLT Com 65 Md" pitchFamily="34" charset="0"/>
                  <a:cs typeface="Arial" pitchFamily="34" charset="0"/>
                </a:rPr>
                <a:t> </a:t>
              </a:r>
              <a:r>
                <a:rPr lang="es-ES" b="1" dirty="0" smtClean="0">
                  <a:solidFill>
                    <a:schemeClr val="bg1"/>
                  </a:solidFill>
                  <a:latin typeface="HelveticaNeueLT Com 35 Th" pitchFamily="34" charset="0"/>
                  <a:cs typeface="Arial" pitchFamily="34" charset="0"/>
                </a:rPr>
                <a:t>(AFSI)</a:t>
              </a:r>
              <a:endParaRPr lang="es-ES" b="1" dirty="0">
                <a:solidFill>
                  <a:schemeClr val="bg1"/>
                </a:solidFill>
                <a:latin typeface="HelveticaNeueLT Com 35 Th" pitchFamily="34" charset="0"/>
                <a:cs typeface="Arial" pitchFamily="34" charset="0"/>
              </a:endParaRPr>
            </a:p>
          </p:txBody>
        </p:sp>
        <p:sp>
          <p:nvSpPr>
            <p:cNvPr id="9" name="10 CuadroTexto"/>
            <p:cNvSpPr txBox="1"/>
            <p:nvPr/>
          </p:nvSpPr>
          <p:spPr>
            <a:xfrm>
              <a:off x="3967690" y="4392644"/>
              <a:ext cx="3624314" cy="341811"/>
            </a:xfrm>
            <a:prstGeom prst="rect">
              <a:avLst/>
            </a:prstGeom>
            <a:noFill/>
          </p:spPr>
          <p:txBody>
            <a:bodyPr wrap="square" rtlCol="0">
              <a:spAutoFit/>
            </a:bodyPr>
            <a:lstStyle/>
            <a:p>
              <a:r>
                <a:rPr lang="es-ES" b="1" dirty="0" smtClean="0">
                  <a:solidFill>
                    <a:schemeClr val="bg1"/>
                  </a:solidFill>
                  <a:latin typeface="HelveticaNeueLT Com 65 Md" pitchFamily="34" charset="0"/>
                  <a:cs typeface="Arial" pitchFamily="34" charset="0"/>
                </a:rPr>
                <a:t>AmTrust International </a:t>
              </a:r>
              <a:r>
                <a:rPr lang="es-ES" b="1" dirty="0" smtClean="0">
                  <a:solidFill>
                    <a:schemeClr val="bg1"/>
                  </a:solidFill>
                  <a:latin typeface="HelveticaNeueLT Com 35 Th" pitchFamily="34" charset="0"/>
                  <a:cs typeface="Arial" pitchFamily="34" charset="0"/>
                </a:rPr>
                <a:t>(AI)</a:t>
              </a:r>
              <a:endParaRPr lang="es-ES" b="1" dirty="0">
                <a:solidFill>
                  <a:schemeClr val="bg1"/>
                </a:solidFill>
                <a:latin typeface="HelveticaNeueLT Com 35 Th" pitchFamily="34" charset="0"/>
                <a:cs typeface="Arial" pitchFamily="34" charset="0"/>
              </a:endParaRPr>
            </a:p>
          </p:txBody>
        </p:sp>
        <p:pic>
          <p:nvPicPr>
            <p:cNvPr id="10" name="25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922137" y="4924466"/>
              <a:ext cx="465411" cy="465411"/>
            </a:xfrm>
            <a:prstGeom prst="rect">
              <a:avLst/>
            </a:prstGeom>
          </p:spPr>
        </p:pic>
        <p:pic>
          <p:nvPicPr>
            <p:cNvPr id="11" name="26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2502366" y="4925881"/>
              <a:ext cx="465411" cy="465411"/>
            </a:xfrm>
            <a:prstGeom prst="rect">
              <a:avLst/>
            </a:prstGeom>
          </p:spPr>
        </p:pic>
        <p:pic>
          <p:nvPicPr>
            <p:cNvPr id="12" name="29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6304453" y="4923990"/>
              <a:ext cx="465411" cy="465411"/>
            </a:xfrm>
            <a:prstGeom prst="rect">
              <a:avLst/>
            </a:prstGeom>
          </p:spPr>
        </p:pic>
        <p:pic>
          <p:nvPicPr>
            <p:cNvPr id="13" name="30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9620709" y="4924467"/>
              <a:ext cx="465411" cy="465411"/>
            </a:xfrm>
            <a:prstGeom prst="rect">
              <a:avLst/>
            </a:prstGeom>
          </p:spPr>
        </p:pic>
        <p:cxnSp>
          <p:nvCxnSpPr>
            <p:cNvPr id="14" name="34 Conector recto"/>
            <p:cNvCxnSpPr/>
            <p:nvPr/>
          </p:nvCxnSpPr>
          <p:spPr>
            <a:xfrm>
              <a:off x="5483815" y="2872188"/>
              <a:ext cx="1" cy="3035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46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6844" y="3184496"/>
              <a:ext cx="1187433" cy="1187433"/>
            </a:xfrm>
            <a:prstGeom prst="rect">
              <a:avLst/>
            </a:prstGeom>
          </p:spPr>
        </p:pic>
        <p:sp>
          <p:nvSpPr>
            <p:cNvPr id="16" name="Rectangle 15"/>
            <p:cNvSpPr/>
            <p:nvPr/>
          </p:nvSpPr>
          <p:spPr>
            <a:xfrm>
              <a:off x="2025718" y="5674435"/>
              <a:ext cx="1558162" cy="425758"/>
            </a:xfrm>
            <a:prstGeom prst="rect">
              <a:avLst/>
            </a:prstGeom>
          </p:spPr>
          <p:txBody>
            <a:bodyPr wrap="square">
              <a:spAutoFit/>
            </a:bodyPr>
            <a:lstStyle/>
            <a:p>
              <a:pPr algn="ctr">
                <a:lnSpc>
                  <a:spcPts val="1300"/>
                </a:lnSpc>
              </a:pPr>
              <a:r>
                <a:rPr lang="es-ES" sz="1400" dirty="0">
                  <a:solidFill>
                    <a:schemeClr val="bg1"/>
                  </a:solidFill>
                  <a:latin typeface="Arial" panose="020B0604020202020204" pitchFamily="34" charset="0"/>
                  <a:cs typeface="Arial" panose="020B0604020202020204" pitchFamily="34" charset="0"/>
                </a:rPr>
                <a:t>AmTrust </a:t>
              </a:r>
              <a:r>
                <a:rPr lang="es-ES" sz="1400" dirty="0" err="1">
                  <a:solidFill>
                    <a:schemeClr val="bg1"/>
                  </a:solidFill>
                  <a:latin typeface="Arial" panose="020B0604020202020204" pitchFamily="34" charset="0"/>
                  <a:cs typeface="Arial" panose="020B0604020202020204" pitchFamily="34" charset="0"/>
                </a:rPr>
                <a:t>Europe</a:t>
              </a:r>
              <a:r>
                <a:rPr lang="es-ES" sz="1400" dirty="0">
                  <a:solidFill>
                    <a:schemeClr val="bg1"/>
                  </a:solidFill>
                  <a:latin typeface="Arial" panose="020B0604020202020204" pitchFamily="34" charset="0"/>
                  <a:cs typeface="Arial" panose="020B0604020202020204" pitchFamily="34" charset="0"/>
                </a:rPr>
                <a:t/>
              </a:r>
              <a:br>
                <a:rPr lang="es-ES" sz="1400" dirty="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(AEL)</a:t>
              </a:r>
            </a:p>
          </p:txBody>
        </p:sp>
        <p:sp>
          <p:nvSpPr>
            <p:cNvPr id="17" name="Rectangle 16"/>
            <p:cNvSpPr/>
            <p:nvPr/>
          </p:nvSpPr>
          <p:spPr>
            <a:xfrm>
              <a:off x="116096" y="5670691"/>
              <a:ext cx="2029666" cy="708977"/>
            </a:xfrm>
            <a:prstGeom prst="rect">
              <a:avLst/>
            </a:prstGeom>
          </p:spPr>
          <p:txBody>
            <a:bodyPr wrap="square">
              <a:spAutoFit/>
            </a:bodyPr>
            <a:lstStyle/>
            <a:p>
              <a:pPr algn="ctr">
                <a:lnSpc>
                  <a:spcPts val="1300"/>
                </a:lnSpc>
              </a:pPr>
              <a:r>
                <a:rPr lang="es-ES" sz="1400" dirty="0" smtClean="0">
                  <a:solidFill>
                    <a:schemeClr val="bg1"/>
                  </a:solidFill>
                  <a:latin typeface="Arial" panose="020B0604020202020204" pitchFamily="34" charset="0"/>
                  <a:cs typeface="Arial" panose="020B0604020202020204" pitchFamily="34" charset="0"/>
                </a:rPr>
                <a:t>AmTrust International </a:t>
              </a:r>
              <a:br>
                <a:rPr lang="es-ES" sz="1400" dirty="0" smtClean="0">
                  <a:solidFill>
                    <a:schemeClr val="bg1"/>
                  </a:solidFill>
                  <a:latin typeface="Arial" panose="020B0604020202020204" pitchFamily="34" charset="0"/>
                  <a:cs typeface="Arial" panose="020B0604020202020204" pitchFamily="34" charset="0"/>
                </a:rPr>
              </a:br>
              <a:r>
                <a:rPr lang="es-ES" sz="1400" dirty="0" err="1">
                  <a:solidFill>
                    <a:schemeClr val="bg1"/>
                  </a:solidFill>
                  <a:latin typeface="Arial" panose="020B0604020202020204" pitchFamily="34" charset="0"/>
                  <a:cs typeface="Arial" panose="020B0604020202020204" pitchFamily="34" charset="0"/>
                </a:rPr>
                <a:t>Underwriters</a:t>
              </a:r>
              <a:r>
                <a:rPr lang="es-ES" sz="1400" dirty="0" smtClean="0">
                  <a:solidFill>
                    <a:schemeClr val="bg1"/>
                  </a:solidFill>
                  <a:latin typeface="Arial" panose="020B0604020202020204" pitchFamily="34" charset="0"/>
                  <a:cs typeface="Arial" panose="020B0604020202020204" pitchFamily="34" charset="0"/>
                </a:rPr>
                <a:t> (AIU)</a:t>
              </a:r>
            </a:p>
            <a:p>
              <a:pPr algn="ctr">
                <a:lnSpc>
                  <a:spcPct val="150000"/>
                </a:lnSpc>
              </a:pPr>
              <a:endParaRPr lang="es-ES" sz="1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667356" y="5680273"/>
              <a:ext cx="1739603" cy="425758"/>
            </a:xfrm>
            <a:prstGeom prst="rect">
              <a:avLst/>
            </a:prstGeom>
          </p:spPr>
          <p:txBody>
            <a:bodyPr wrap="square">
              <a:spAutoFit/>
            </a:bodyPr>
            <a:lstStyle/>
            <a:p>
              <a:pPr algn="ctr">
                <a:lnSpc>
                  <a:spcPts val="1300"/>
                </a:lnSpc>
              </a:pPr>
              <a:r>
                <a:rPr lang="es-ES" sz="1400" dirty="0">
                  <a:solidFill>
                    <a:schemeClr val="bg1"/>
                  </a:solidFill>
                  <a:latin typeface="Arial" panose="020B0604020202020204" pitchFamily="34" charset="0"/>
                  <a:cs typeface="Arial" panose="020B0604020202020204" pitchFamily="34" charset="0"/>
                </a:rPr>
                <a:t>AmTrust at </a:t>
              </a:r>
              <a:r>
                <a:rPr lang="es-ES" sz="1400" dirty="0" smtClean="0">
                  <a:solidFill>
                    <a:schemeClr val="bg1"/>
                  </a:solidFill>
                  <a:latin typeface="Arial" panose="020B0604020202020204" pitchFamily="34" charset="0"/>
                  <a:cs typeface="Arial" panose="020B0604020202020204" pitchFamily="34" charset="0"/>
                </a:rPr>
                <a:t>Lloyd’s</a:t>
              </a:r>
              <a:br>
                <a:rPr lang="es-ES" sz="1400" dirty="0" smtClean="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t>
              </a:r>
              <a:r>
                <a:rPr lang="es-ES" sz="1400" dirty="0" smtClean="0">
                  <a:solidFill>
                    <a:schemeClr val="bg1"/>
                  </a:solidFill>
                  <a:latin typeface="Arial" panose="020B0604020202020204" pitchFamily="34" charset="0"/>
                  <a:cs typeface="Arial" panose="020B0604020202020204" pitchFamily="34" charset="0"/>
                </a:rPr>
                <a:t>ATL)</a:t>
              </a:r>
              <a:endParaRPr lang="es-ES" sz="1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674158" y="5648911"/>
              <a:ext cx="1593880" cy="425758"/>
            </a:xfrm>
            <a:prstGeom prst="rect">
              <a:avLst/>
            </a:prstGeom>
          </p:spPr>
          <p:txBody>
            <a:bodyPr wrap="square">
              <a:spAutoFit/>
            </a:bodyPr>
            <a:lstStyle/>
            <a:p>
              <a:pPr algn="ctr">
                <a:lnSpc>
                  <a:spcPts val="1300"/>
                </a:lnSpc>
              </a:pPr>
              <a:r>
                <a:rPr lang="es-ES" sz="1400" dirty="0">
                  <a:solidFill>
                    <a:schemeClr val="bg1"/>
                  </a:solidFill>
                  <a:latin typeface="Arial" panose="020B0604020202020204" pitchFamily="34" charset="0"/>
                  <a:cs typeface="Arial" panose="020B0604020202020204" pitchFamily="34" charset="0"/>
                </a:rPr>
                <a:t>Car </a:t>
              </a:r>
              <a:r>
                <a:rPr lang="es-ES" sz="1400" dirty="0" err="1">
                  <a:solidFill>
                    <a:schemeClr val="bg1"/>
                  </a:solidFill>
                  <a:latin typeface="Arial" panose="020B0604020202020204" pitchFamily="34" charset="0"/>
                  <a:cs typeface="Arial" panose="020B0604020202020204" pitchFamily="34" charset="0"/>
                </a:rPr>
                <a:t>Care</a:t>
              </a:r>
              <a:r>
                <a:rPr lang="es-ES" sz="1400" dirty="0">
                  <a:solidFill>
                    <a:schemeClr val="bg1"/>
                  </a:solidFill>
                  <a:latin typeface="Arial" panose="020B0604020202020204" pitchFamily="34" charset="0"/>
                  <a:cs typeface="Arial" panose="020B0604020202020204" pitchFamily="34" charset="0"/>
                </a:rPr>
                <a:t> </a:t>
              </a:r>
              <a:r>
                <a:rPr lang="es-ES" sz="1400" dirty="0" smtClean="0">
                  <a:solidFill>
                    <a:schemeClr val="bg1"/>
                  </a:solidFill>
                  <a:latin typeface="Arial" panose="020B0604020202020204" pitchFamily="34" charset="0"/>
                  <a:cs typeface="Arial" panose="020B0604020202020204" pitchFamily="34" charset="0"/>
                </a:rPr>
                <a:t>Plan </a:t>
              </a:r>
            </a:p>
            <a:p>
              <a:pPr algn="ctr">
                <a:lnSpc>
                  <a:spcPts val="1300"/>
                </a:lnSpc>
              </a:pPr>
              <a:r>
                <a:rPr lang="es-ES" sz="1400" dirty="0" err="1" smtClean="0">
                  <a:solidFill>
                    <a:schemeClr val="bg1"/>
                  </a:solidFill>
                  <a:latin typeface="Arial" panose="020B0604020202020204" pitchFamily="34" charset="0"/>
                  <a:cs typeface="Arial" panose="020B0604020202020204" pitchFamily="34" charset="0"/>
                </a:rPr>
                <a:t>Insurance</a:t>
              </a:r>
              <a:r>
                <a:rPr lang="es-ES" sz="1400" dirty="0" smtClean="0">
                  <a:solidFill>
                    <a:schemeClr val="bg1"/>
                  </a:solidFill>
                  <a:latin typeface="Arial" panose="020B0604020202020204" pitchFamily="34" charset="0"/>
                  <a:cs typeface="Arial" panose="020B0604020202020204" pitchFamily="34" charset="0"/>
                </a:rPr>
                <a:t> (</a:t>
              </a:r>
              <a:r>
                <a:rPr lang="es-ES" sz="1400" dirty="0">
                  <a:solidFill>
                    <a:schemeClr val="bg1"/>
                  </a:solidFill>
                  <a:latin typeface="Arial" panose="020B0604020202020204" pitchFamily="34" charset="0"/>
                  <a:cs typeface="Arial" panose="020B0604020202020204" pitchFamily="34" charset="0"/>
                </a:rPr>
                <a:t>CCP)</a:t>
              </a:r>
            </a:p>
          </p:txBody>
        </p:sp>
        <p:cxnSp>
          <p:nvCxnSpPr>
            <p:cNvPr id="20" name="34 Conector recto"/>
            <p:cNvCxnSpPr/>
            <p:nvPr/>
          </p:nvCxnSpPr>
          <p:spPr>
            <a:xfrm>
              <a:off x="5475312" y="4781619"/>
              <a:ext cx="1" cy="4295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25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7982848" y="4923990"/>
              <a:ext cx="465411" cy="465411"/>
            </a:xfrm>
            <a:prstGeom prst="rect">
              <a:avLst/>
            </a:prstGeom>
          </p:spPr>
        </p:pic>
        <p:sp>
          <p:nvSpPr>
            <p:cNvPr id="22" name="Rectangle 21"/>
            <p:cNvSpPr/>
            <p:nvPr/>
          </p:nvSpPr>
          <p:spPr>
            <a:xfrm>
              <a:off x="9134417" y="5676184"/>
              <a:ext cx="1437993" cy="425758"/>
            </a:xfrm>
            <a:prstGeom prst="rect">
              <a:avLst/>
            </a:prstGeom>
          </p:spPr>
          <p:txBody>
            <a:bodyPr wrap="square">
              <a:spAutoFit/>
            </a:bodyPr>
            <a:lstStyle/>
            <a:p>
              <a:pPr algn="ctr">
                <a:lnSpc>
                  <a:spcPts val="1300"/>
                </a:lnSpc>
              </a:pPr>
              <a:r>
                <a:rPr lang="es-ES" sz="1400" dirty="0" err="1" smtClean="0">
                  <a:solidFill>
                    <a:schemeClr val="bg1"/>
                  </a:solidFill>
                  <a:latin typeface="Arial" panose="020B0604020202020204" pitchFamily="34" charset="0"/>
                  <a:cs typeface="Arial" panose="020B0604020202020204" pitchFamily="34" charset="0"/>
                </a:rPr>
                <a:t>Nationale</a:t>
              </a:r>
              <a:r>
                <a:rPr lang="es-ES" sz="1400" dirty="0" smtClean="0">
                  <a:solidFill>
                    <a:schemeClr val="bg1"/>
                  </a:solidFill>
                  <a:latin typeface="Arial" panose="020B0604020202020204" pitchFamily="34" charset="0"/>
                  <a:cs typeface="Arial" panose="020B0604020202020204" pitchFamily="34" charset="0"/>
                </a:rPr>
                <a:t> </a:t>
              </a:r>
              <a:r>
                <a:rPr lang="es-ES" sz="1400" dirty="0" err="1" smtClean="0">
                  <a:solidFill>
                    <a:schemeClr val="bg1"/>
                  </a:solidFill>
                  <a:latin typeface="Arial" panose="020B0604020202020204" pitchFamily="34" charset="0"/>
                  <a:cs typeface="Arial" panose="020B0604020202020204" pitchFamily="34" charset="0"/>
                </a:rPr>
                <a:t>Borg</a:t>
              </a:r>
              <a:endParaRPr lang="es-ES" sz="1400" dirty="0" smtClean="0">
                <a:solidFill>
                  <a:schemeClr val="bg1"/>
                </a:solidFill>
                <a:latin typeface="Arial" panose="020B0604020202020204" pitchFamily="34" charset="0"/>
                <a:cs typeface="Arial" panose="020B0604020202020204" pitchFamily="34" charset="0"/>
              </a:endParaRPr>
            </a:p>
            <a:p>
              <a:pPr algn="ctr">
                <a:lnSpc>
                  <a:spcPts val="1300"/>
                </a:lnSpc>
              </a:pPr>
              <a:r>
                <a:rPr lang="es-ES" sz="1400" dirty="0" smtClean="0">
                  <a:solidFill>
                    <a:schemeClr val="bg1"/>
                  </a:solidFill>
                  <a:latin typeface="Arial" panose="020B0604020202020204" pitchFamily="34" charset="0"/>
                  <a:cs typeface="Arial" panose="020B0604020202020204" pitchFamily="34" charset="0"/>
                </a:rPr>
                <a:t>(NB)</a:t>
              </a:r>
              <a:endParaRPr lang="es-ES" sz="1400" dirty="0">
                <a:solidFill>
                  <a:schemeClr val="bg1"/>
                </a:solidFill>
                <a:latin typeface="Arial" panose="020B0604020202020204" pitchFamily="34" charset="0"/>
                <a:cs typeface="Arial" panose="020B0604020202020204" pitchFamily="34" charset="0"/>
              </a:endParaRPr>
            </a:p>
          </p:txBody>
        </p:sp>
        <p:pic>
          <p:nvPicPr>
            <p:cNvPr id="23" name="25 Imagen"/>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70" r="100000"/>
                      </a14:imgEffect>
                    </a14:imgLayer>
                  </a14:imgProps>
                </a:ext>
                <a:ext uri="{28A0092B-C50C-407E-A947-70E740481C1C}">
                  <a14:useLocalDpi xmlns:a14="http://schemas.microsoft.com/office/drawing/2010/main"/>
                </a:ext>
              </a:extLst>
            </a:blip>
            <a:stretch>
              <a:fillRect/>
            </a:stretch>
          </p:blipFill>
          <p:spPr>
            <a:xfrm>
              <a:off x="4238393" y="4923990"/>
              <a:ext cx="465411" cy="465411"/>
            </a:xfrm>
            <a:prstGeom prst="rect">
              <a:avLst/>
            </a:prstGeom>
          </p:spPr>
        </p:pic>
        <p:sp>
          <p:nvSpPr>
            <p:cNvPr id="24" name="Rectangle 23"/>
            <p:cNvSpPr/>
            <p:nvPr/>
          </p:nvSpPr>
          <p:spPr>
            <a:xfrm>
              <a:off x="7508832" y="5676183"/>
              <a:ext cx="1438534" cy="425758"/>
            </a:xfrm>
            <a:prstGeom prst="rect">
              <a:avLst/>
            </a:prstGeom>
          </p:spPr>
          <p:txBody>
            <a:bodyPr wrap="square">
              <a:spAutoFit/>
            </a:bodyPr>
            <a:lstStyle/>
            <a:p>
              <a:pPr algn="ctr">
                <a:lnSpc>
                  <a:spcPts val="1300"/>
                </a:lnSpc>
              </a:pPr>
              <a:r>
                <a:rPr lang="es-ES" sz="1400" dirty="0" smtClean="0">
                  <a:solidFill>
                    <a:schemeClr val="bg1"/>
                  </a:solidFill>
                  <a:latin typeface="Arial" panose="020B0604020202020204" pitchFamily="34" charset="0"/>
                  <a:cs typeface="Arial" panose="020B0604020202020204" pitchFamily="34" charset="0"/>
                </a:rPr>
                <a:t>AMT </a:t>
              </a:r>
              <a:r>
                <a:rPr lang="es-ES" sz="1400" dirty="0" err="1" smtClean="0">
                  <a:solidFill>
                    <a:schemeClr val="bg1"/>
                  </a:solidFill>
                  <a:latin typeface="Arial" panose="020B0604020202020204" pitchFamily="34" charset="0"/>
                  <a:cs typeface="Arial" panose="020B0604020202020204" pitchFamily="34" charset="0"/>
                </a:rPr>
                <a:t>Mortgage</a:t>
              </a:r>
              <a:endParaRPr lang="es-ES" sz="1400" dirty="0" smtClean="0">
                <a:solidFill>
                  <a:schemeClr val="bg1"/>
                </a:solidFill>
                <a:latin typeface="Arial" panose="020B0604020202020204" pitchFamily="34" charset="0"/>
                <a:cs typeface="Arial" panose="020B0604020202020204" pitchFamily="34" charset="0"/>
              </a:endParaRPr>
            </a:p>
            <a:p>
              <a:pPr algn="ctr">
                <a:lnSpc>
                  <a:spcPts val="1300"/>
                </a:lnSpc>
              </a:pPr>
              <a:r>
                <a:rPr lang="es-ES" sz="1400" dirty="0" smtClean="0">
                  <a:solidFill>
                    <a:schemeClr val="bg1"/>
                  </a:solidFill>
                  <a:latin typeface="Arial" panose="020B0604020202020204" pitchFamily="34" charset="0"/>
                  <a:cs typeface="Arial" panose="020B0604020202020204" pitchFamily="34" charset="0"/>
                </a:rPr>
                <a:t>(AMIL)</a:t>
              </a:r>
              <a:endParaRPr lang="es-ES"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870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3" name="Group 2"/>
          <p:cNvGrpSpPr/>
          <p:nvPr userDrawn="1"/>
        </p:nvGrpSpPr>
        <p:grpSpPr>
          <a:xfrm>
            <a:off x="-14027" y="682040"/>
            <a:ext cx="10529627" cy="7378141"/>
            <a:chOff x="-57791" y="682040"/>
            <a:chExt cx="10529627" cy="7378141"/>
          </a:xfrm>
        </p:grpSpPr>
        <p:cxnSp>
          <p:nvCxnSpPr>
            <p:cNvPr id="4" name="Straight Connector 3"/>
            <p:cNvCxnSpPr/>
            <p:nvPr/>
          </p:nvCxnSpPr>
          <p:spPr>
            <a:xfrm>
              <a:off x="1770495" y="4606728"/>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2032" y="4606728"/>
              <a:ext cx="0" cy="1832380"/>
            </a:xfrm>
            <a:prstGeom prst="line">
              <a:avLst/>
            </a:prstGeom>
            <a:solidFill>
              <a:srgbClr val="002D73"/>
            </a:solidFill>
            <a:ln w="12700">
              <a:solidFill>
                <a:srgbClr val="002D73"/>
              </a:solidFill>
            </a:ln>
          </p:spPr>
          <p:style>
            <a:lnRef idx="1">
              <a:schemeClr val="accent1"/>
            </a:lnRef>
            <a:fillRef idx="0">
              <a:schemeClr val="accent1"/>
            </a:fillRef>
            <a:effectRef idx="0">
              <a:schemeClr val="accent1"/>
            </a:effectRef>
            <a:fontRef idx="minor">
              <a:schemeClr val="tx1"/>
            </a:fontRef>
          </p:style>
        </p:cxnSp>
        <p:sp>
          <p:nvSpPr>
            <p:cNvPr id="6" name="Right Triangle 5"/>
            <p:cNvSpPr/>
            <p:nvPr/>
          </p:nvSpPr>
          <p:spPr>
            <a:xfrm>
              <a:off x="2432032" y="6300062"/>
              <a:ext cx="88728" cy="139047"/>
            </a:xfrm>
            <a:prstGeom prst="rtTriangle">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2432032" y="4606728"/>
              <a:ext cx="669074" cy="0"/>
            </a:xfrm>
            <a:prstGeom prst="line">
              <a:avLst/>
            </a:prstGeom>
            <a:solidFill>
              <a:srgbClr val="64A70B"/>
            </a:solidFill>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90368" y="4606728"/>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0908" y="4600632"/>
              <a:ext cx="0" cy="1832380"/>
            </a:xfrm>
            <a:prstGeom prst="line">
              <a:avLst/>
            </a:prstGeom>
            <a:solidFill>
              <a:srgbClr val="E15A00"/>
            </a:solidFill>
            <a:ln w="12700">
              <a:solidFill>
                <a:srgbClr val="E15A00"/>
              </a:solidFill>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a:off x="4415520" y="6293965"/>
              <a:ext cx="88728" cy="139047"/>
            </a:xfrm>
            <a:prstGeom prst="rtTriangle">
              <a:avLst/>
            </a:prstGeom>
            <a:solidFill>
              <a:srgbClr val="E15A00"/>
            </a:solidFill>
            <a:ln>
              <a:solidFill>
                <a:srgbClr val="E1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3751905" y="4606727"/>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90051" y="4606728"/>
              <a:ext cx="0" cy="1832380"/>
            </a:xfrm>
            <a:prstGeom prst="line">
              <a:avLst/>
            </a:prstGeom>
            <a:solidFill>
              <a:srgbClr val="64A70B"/>
            </a:solidFill>
            <a:ln w="12700">
              <a:solidFill>
                <a:srgbClr val="64A70B"/>
              </a:solidFill>
            </a:ln>
          </p:spPr>
          <p:style>
            <a:lnRef idx="1">
              <a:schemeClr val="accent1"/>
            </a:lnRef>
            <a:fillRef idx="0">
              <a:schemeClr val="accent1"/>
            </a:fillRef>
            <a:effectRef idx="0">
              <a:schemeClr val="accent1"/>
            </a:effectRef>
            <a:fontRef idx="minor">
              <a:schemeClr val="tx1"/>
            </a:fontRef>
          </p:style>
        </p:cxnSp>
        <p:sp>
          <p:nvSpPr>
            <p:cNvPr id="13" name="Right Triangle 12"/>
            <p:cNvSpPr/>
            <p:nvPr/>
          </p:nvSpPr>
          <p:spPr>
            <a:xfrm>
              <a:off x="5090051" y="6300062"/>
              <a:ext cx="88728" cy="139047"/>
            </a:xfrm>
            <a:prstGeom prst="rtTriangle">
              <a:avLst/>
            </a:prstGeom>
            <a:solidFill>
              <a:srgbClr val="64A70B"/>
            </a:solidFill>
            <a:ln>
              <a:solidFill>
                <a:srgbClr val="64A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5100050" y="4606727"/>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69195" y="4606727"/>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38196" y="4606727"/>
              <a:ext cx="66907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07340" y="4606727"/>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68877" y="4606727"/>
              <a:ext cx="0" cy="1832380"/>
            </a:xfrm>
            <a:prstGeom prst="line">
              <a:avLst/>
            </a:prstGeom>
            <a:solidFill>
              <a:srgbClr val="E15A00"/>
            </a:solidFill>
            <a:ln w="12700">
              <a:solidFill>
                <a:srgbClr val="E15A00"/>
              </a:solidFill>
            </a:ln>
          </p:spPr>
          <p:style>
            <a:lnRef idx="1">
              <a:schemeClr val="accent1"/>
            </a:lnRef>
            <a:fillRef idx="0">
              <a:schemeClr val="accent1"/>
            </a:fillRef>
            <a:effectRef idx="0">
              <a:schemeClr val="accent1"/>
            </a:effectRef>
            <a:fontRef idx="minor">
              <a:schemeClr val="tx1"/>
            </a:fontRef>
          </p:style>
        </p:cxnSp>
        <p:sp>
          <p:nvSpPr>
            <p:cNvPr id="19" name="Right Triangle 18"/>
            <p:cNvSpPr/>
            <p:nvPr/>
          </p:nvSpPr>
          <p:spPr>
            <a:xfrm>
              <a:off x="7768877" y="6300060"/>
              <a:ext cx="88728" cy="139047"/>
            </a:xfrm>
            <a:prstGeom prst="rtTriangle">
              <a:avLst/>
            </a:prstGeom>
            <a:solidFill>
              <a:srgbClr val="E15A00"/>
            </a:solidFill>
            <a:ln>
              <a:solidFill>
                <a:srgbClr val="E1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7766414" y="4606727"/>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27982" y="4606727"/>
              <a:ext cx="669074" cy="0"/>
            </a:xfrm>
            <a:prstGeom prst="line">
              <a:avLst/>
            </a:prstGeom>
            <a:solidFill>
              <a:srgbClr val="64A70B"/>
            </a:solidFill>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91952" y="4606727"/>
              <a:ext cx="0" cy="1832380"/>
            </a:xfrm>
            <a:prstGeom prst="line">
              <a:avLst/>
            </a:prstGeom>
            <a:solidFill>
              <a:srgbClr val="64A70B"/>
            </a:solidFill>
            <a:ln w="12700">
              <a:solidFill>
                <a:srgbClr val="64A70B"/>
              </a:solidFill>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a:off x="9091952" y="6300060"/>
              <a:ext cx="88728" cy="139047"/>
            </a:xfrm>
            <a:prstGeom prst="rtTriangle">
              <a:avLst/>
            </a:prstGeom>
            <a:solidFill>
              <a:srgbClr val="64A70B"/>
            </a:solidFill>
            <a:ln>
              <a:solidFill>
                <a:srgbClr val="64A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Triangle 23"/>
            <p:cNvSpPr/>
            <p:nvPr/>
          </p:nvSpPr>
          <p:spPr>
            <a:xfrm flipV="1">
              <a:off x="3757600" y="2185113"/>
              <a:ext cx="88728" cy="139047"/>
            </a:xfrm>
            <a:prstGeom prst="rtTriangle">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a:off x="3760574" y="2200144"/>
              <a:ext cx="0" cy="1832380"/>
            </a:xfrm>
            <a:prstGeom prst="line">
              <a:avLst/>
            </a:prstGeom>
            <a:solidFill>
              <a:srgbClr val="002D73"/>
            </a:solidFill>
            <a:ln w="12700">
              <a:solidFill>
                <a:srgbClr val="002D73"/>
              </a:solidFill>
            </a:ln>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flipV="1">
              <a:off x="5085157" y="2184531"/>
              <a:ext cx="88728" cy="139047"/>
            </a:xfrm>
            <a:prstGeom prst="rtTriangle">
              <a:avLst/>
            </a:prstGeom>
            <a:solidFill>
              <a:srgbClr val="E15A00"/>
            </a:solidFill>
            <a:ln>
              <a:solidFill>
                <a:srgbClr val="E1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5085158" y="2211244"/>
              <a:ext cx="0" cy="1832380"/>
            </a:xfrm>
            <a:prstGeom prst="line">
              <a:avLst/>
            </a:prstGeom>
            <a:solidFill>
              <a:srgbClr val="E15A00"/>
            </a:solidFill>
            <a:ln w="12700">
              <a:solidFill>
                <a:srgbClr val="E15A00"/>
              </a:solidFill>
            </a:ln>
          </p:spPr>
          <p:style>
            <a:lnRef idx="1">
              <a:schemeClr val="accent1"/>
            </a:lnRef>
            <a:fillRef idx="0">
              <a:schemeClr val="accent1"/>
            </a:fillRef>
            <a:effectRef idx="0">
              <a:schemeClr val="accent1"/>
            </a:effectRef>
            <a:fontRef idx="minor">
              <a:schemeClr val="tx1"/>
            </a:fontRef>
          </p:style>
        </p:cxnSp>
        <p:sp>
          <p:nvSpPr>
            <p:cNvPr id="28" name="Right Triangle 27"/>
            <p:cNvSpPr/>
            <p:nvPr/>
          </p:nvSpPr>
          <p:spPr>
            <a:xfrm flipV="1">
              <a:off x="5772659" y="2178436"/>
              <a:ext cx="88728" cy="139047"/>
            </a:xfrm>
            <a:prstGeom prst="rtTriangle">
              <a:avLst/>
            </a:prstGeom>
            <a:solidFill>
              <a:srgbClr val="64A70B"/>
            </a:solidFill>
            <a:ln>
              <a:solidFill>
                <a:srgbClr val="64A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a:off x="5772660" y="2225707"/>
              <a:ext cx="0" cy="1832380"/>
            </a:xfrm>
            <a:prstGeom prst="line">
              <a:avLst/>
            </a:prstGeom>
            <a:ln w="12700">
              <a:solidFill>
                <a:srgbClr val="64A70B"/>
              </a:solidFill>
            </a:ln>
          </p:spPr>
          <p:style>
            <a:lnRef idx="1">
              <a:schemeClr val="accent1"/>
            </a:lnRef>
            <a:fillRef idx="0">
              <a:schemeClr val="accent1"/>
            </a:fillRef>
            <a:effectRef idx="0">
              <a:schemeClr val="accent1"/>
            </a:effectRef>
            <a:fontRef idx="minor">
              <a:schemeClr val="tx1"/>
            </a:fontRef>
          </p:style>
        </p:cxnSp>
        <p:sp>
          <p:nvSpPr>
            <p:cNvPr id="30" name="Right Triangle 29"/>
            <p:cNvSpPr/>
            <p:nvPr/>
          </p:nvSpPr>
          <p:spPr>
            <a:xfrm flipV="1">
              <a:off x="6432636" y="2181723"/>
              <a:ext cx="88728" cy="139047"/>
            </a:xfrm>
            <a:prstGeom prst="rtTriangle">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6432636" y="2219948"/>
              <a:ext cx="0" cy="1832380"/>
            </a:xfrm>
            <a:prstGeom prst="line">
              <a:avLst/>
            </a:prstGeom>
            <a:solidFill>
              <a:srgbClr val="002D73"/>
            </a:solidFill>
            <a:ln w="127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66277" y="4045991"/>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7813" y="4045991"/>
              <a:ext cx="669074" cy="0"/>
            </a:xfrm>
            <a:prstGeom prst="line">
              <a:avLst/>
            </a:prstGeom>
            <a:solidFill>
              <a:srgbClr val="64A70B"/>
            </a:solidFill>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86150" y="4045991"/>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55223" y="4045991"/>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24296" y="4045991"/>
              <a:ext cx="669074" cy="0"/>
            </a:xfrm>
            <a:prstGeom prst="line">
              <a:avLst/>
            </a:prstGeom>
            <a:solidFill>
              <a:srgbClr val="64A70B"/>
            </a:solidFill>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95831" y="4045990"/>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64977" y="4045990"/>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33977" y="4045990"/>
              <a:ext cx="669074" cy="0"/>
            </a:xfrm>
            <a:prstGeom prst="line">
              <a:avLst/>
            </a:prstGeom>
            <a:ln w="381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03122" y="4045990"/>
              <a:ext cx="669074" cy="0"/>
            </a:xfrm>
            <a:prstGeom prst="line">
              <a:avLst/>
            </a:prstGeom>
            <a:solidFill>
              <a:srgbClr val="E15A00"/>
            </a:solidFill>
            <a:ln w="38100">
              <a:solidFill>
                <a:srgbClr val="E15A00"/>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7791" y="2747952"/>
              <a:ext cx="1913291" cy="3166736"/>
              <a:chOff x="0" y="1796143"/>
              <a:chExt cx="1580606" cy="2616100"/>
            </a:xfrm>
          </p:grpSpPr>
          <p:sp>
            <p:nvSpPr>
              <p:cNvPr id="71" name="Flowchart: Off-page Connector 70"/>
              <p:cNvSpPr/>
              <p:nvPr/>
            </p:nvSpPr>
            <p:spPr>
              <a:xfrm rot="16200000">
                <a:off x="-517747" y="2313890"/>
                <a:ext cx="2616100" cy="1580606"/>
              </a:xfrm>
              <a:prstGeom prst="flowChartOffpageConnector">
                <a:avLst/>
              </a:prstGeom>
              <a:solidFill>
                <a:srgbClr val="E15A00"/>
              </a:solidFill>
              <a:ln>
                <a:solidFill>
                  <a:srgbClr val="E1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12 CuadroTexto"/>
              <p:cNvSpPr txBox="1"/>
              <p:nvPr/>
            </p:nvSpPr>
            <p:spPr>
              <a:xfrm>
                <a:off x="70222" y="2011586"/>
                <a:ext cx="1440160" cy="1652690"/>
              </a:xfrm>
              <a:prstGeom prst="rect">
                <a:avLst/>
              </a:prstGeom>
              <a:noFill/>
            </p:spPr>
            <p:txBody>
              <a:bodyPr wrap="square" rtlCol="0">
                <a:spAutoFit/>
              </a:bodyPr>
              <a:lstStyle/>
              <a:p>
                <a:r>
                  <a:rPr lang="en-US" sz="3200" dirty="0" smtClean="0">
                    <a:solidFill>
                      <a:schemeClr val="bg1"/>
                    </a:solidFill>
                    <a:latin typeface="Arial" pitchFamily="34" charset="0"/>
                    <a:cs typeface="Arial" pitchFamily="34" charset="0"/>
                  </a:rPr>
                  <a:t>2003</a:t>
                </a:r>
                <a:endParaRPr lang="en-US" sz="1400" b="1" dirty="0" smtClean="0">
                  <a:solidFill>
                    <a:schemeClr val="bg1"/>
                  </a:solidFill>
                  <a:latin typeface="Arial" pitchFamily="34" charset="0"/>
                  <a:cs typeface="Arial" pitchFamily="34" charset="0"/>
                </a:endParaRPr>
              </a:p>
              <a:p>
                <a:endParaRPr lang="en-US" sz="1400" b="1" dirty="0">
                  <a:solidFill>
                    <a:schemeClr val="bg1"/>
                  </a:solidFill>
                  <a:latin typeface="Arial" pitchFamily="34" charset="0"/>
                  <a:cs typeface="Arial" pitchFamily="34" charset="0"/>
                </a:endParaRPr>
              </a:p>
              <a:p>
                <a:r>
                  <a:rPr lang="en-US" sz="1400" b="1" dirty="0" smtClean="0">
                    <a:solidFill>
                      <a:schemeClr val="bg1"/>
                    </a:solidFill>
                    <a:latin typeface="Arial" pitchFamily="34" charset="0"/>
                    <a:cs typeface="Arial" pitchFamily="34" charset="0"/>
                  </a:rPr>
                  <a:t>European </a:t>
                </a:r>
                <a:r>
                  <a:rPr lang="en-US" sz="1400" b="1" dirty="0">
                    <a:solidFill>
                      <a:schemeClr val="bg1"/>
                    </a:solidFill>
                    <a:latin typeface="Arial" pitchFamily="34" charset="0"/>
                    <a:cs typeface="Arial" pitchFamily="34" charset="0"/>
                  </a:rPr>
                  <a:t>operations </a:t>
                </a:r>
                <a:r>
                  <a:rPr lang="en-US" sz="1400" b="1" dirty="0" smtClean="0">
                    <a:solidFill>
                      <a:schemeClr val="bg1"/>
                    </a:solidFill>
                    <a:latin typeface="Arial" pitchFamily="34" charset="0"/>
                    <a:cs typeface="Arial" pitchFamily="34" charset="0"/>
                  </a:rPr>
                  <a:t>begin </a:t>
                </a:r>
                <a:r>
                  <a:rPr lang="en-US" sz="1200" dirty="0">
                    <a:solidFill>
                      <a:schemeClr val="bg1"/>
                    </a:solidFill>
                    <a:latin typeface="Arial" pitchFamily="34" charset="0"/>
                    <a:cs typeface="Arial" pitchFamily="34" charset="0"/>
                  </a:rPr>
                  <a:t>through </a:t>
                </a:r>
                <a:r>
                  <a:rPr lang="en-US" sz="1400" b="1" dirty="0" smtClean="0">
                    <a:solidFill>
                      <a:schemeClr val="bg1"/>
                    </a:solidFill>
                    <a:latin typeface="Arial" pitchFamily="34" charset="0"/>
                    <a:cs typeface="Arial" pitchFamily="34" charset="0"/>
                  </a:rPr>
                  <a:t>AIU</a:t>
                </a:r>
                <a:r>
                  <a:rPr lang="en-US" sz="1200" dirty="0" smtClean="0">
                    <a:solidFill>
                      <a:schemeClr val="bg1"/>
                    </a:solidFill>
                    <a:latin typeface="Arial" pitchFamily="34" charset="0"/>
                    <a:cs typeface="Arial" pitchFamily="34" charset="0"/>
                  </a:rPr>
                  <a:t> </a:t>
                </a:r>
                <a:r>
                  <a:rPr lang="en-US" sz="1200" dirty="0">
                    <a:solidFill>
                      <a:schemeClr val="bg1"/>
                    </a:solidFill>
                    <a:latin typeface="Arial" pitchFamily="34" charset="0"/>
                    <a:cs typeface="Arial" pitchFamily="34" charset="0"/>
                  </a:rPr>
                  <a:t>in </a:t>
                </a:r>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Dublin</a:t>
                </a:r>
                <a:r>
                  <a:rPr lang="en-US" sz="1200" dirty="0" smtClean="0">
                    <a:solidFill>
                      <a:schemeClr val="bg1"/>
                    </a:solidFill>
                    <a:latin typeface="Arial" pitchFamily="34" charset="0"/>
                    <a:cs typeface="Arial" pitchFamily="34" charset="0"/>
                  </a:rPr>
                  <a:t> with </a:t>
                </a:r>
                <a:r>
                  <a:rPr lang="en-US" sz="1200" dirty="0">
                    <a:solidFill>
                      <a:schemeClr val="bg1"/>
                    </a:solidFill>
                    <a:latin typeface="Arial" pitchFamily="34" charset="0"/>
                    <a:cs typeface="Arial" pitchFamily="34" charset="0"/>
                  </a:rPr>
                  <a:t>an </a:t>
                </a:r>
                <a:r>
                  <a:rPr lang="en-US" sz="1200" dirty="0" smtClean="0">
                    <a:solidFill>
                      <a:schemeClr val="bg1"/>
                    </a:solidFill>
                    <a:latin typeface="Arial" pitchFamily="34" charset="0"/>
                    <a:cs typeface="Arial" pitchFamily="34" charset="0"/>
                  </a:rPr>
                  <a:t>office located </a:t>
                </a:r>
                <a:r>
                  <a:rPr lang="en-US" sz="1200" dirty="0">
                    <a:solidFill>
                      <a:schemeClr val="bg1"/>
                    </a:solidFill>
                    <a:latin typeface="Arial" pitchFamily="34" charset="0"/>
                    <a:cs typeface="Arial" pitchFamily="34" charset="0"/>
                  </a:rPr>
                  <a:t>in </a:t>
                </a:r>
                <a:r>
                  <a:rPr lang="en-US" sz="1200" b="1" dirty="0" smtClean="0">
                    <a:solidFill>
                      <a:schemeClr val="bg1"/>
                    </a:solidFill>
                    <a:latin typeface="Arial" pitchFamily="34" charset="0"/>
                    <a:cs typeface="Arial" pitchFamily="34" charset="0"/>
                  </a:rPr>
                  <a:t>London</a:t>
                </a:r>
                <a:endParaRPr lang="en-US" sz="1200" b="1" dirty="0">
                  <a:solidFill>
                    <a:schemeClr val="bg1"/>
                  </a:solidFill>
                  <a:latin typeface="Arial" pitchFamily="34" charset="0"/>
                  <a:cs typeface="Arial" pitchFamily="34" charset="0"/>
                </a:endParaRPr>
              </a:p>
              <a:p>
                <a:endParaRPr lang="es-ES" sz="1200" dirty="0">
                  <a:solidFill>
                    <a:schemeClr val="bg1"/>
                  </a:solidFill>
                  <a:latin typeface="Arial" pitchFamily="34" charset="0"/>
                  <a:cs typeface="Arial" pitchFamily="34" charset="0"/>
                </a:endParaRPr>
              </a:p>
            </p:txBody>
          </p:sp>
        </p:grpSp>
        <p:sp>
          <p:nvSpPr>
            <p:cNvPr id="42" name="TextBox 41"/>
            <p:cNvSpPr txBox="1"/>
            <p:nvPr/>
          </p:nvSpPr>
          <p:spPr>
            <a:xfrm>
              <a:off x="1992640" y="4127990"/>
              <a:ext cx="959070" cy="484325"/>
            </a:xfrm>
            <a:prstGeom prst="rect">
              <a:avLst/>
            </a:prstGeom>
            <a:noFill/>
          </p:spPr>
          <p:txBody>
            <a:bodyPr wrap="square" rtlCol="0">
              <a:spAutoFit/>
            </a:bodyPr>
            <a:lstStyle/>
            <a:p>
              <a:r>
                <a:rPr lang="en-GB" sz="2000" dirty="0" smtClean="0">
                  <a:solidFill>
                    <a:srgbClr val="002D73"/>
                  </a:solidFill>
                  <a:latin typeface="Arial" panose="020B0604020202020204" pitchFamily="34" charset="0"/>
                  <a:cs typeface="Arial" panose="020B0604020202020204" pitchFamily="34" charset="0"/>
                </a:rPr>
                <a:t>2005</a:t>
              </a:r>
              <a:endParaRPr lang="en-GB" sz="2000" dirty="0">
                <a:solidFill>
                  <a:srgbClr val="002D73"/>
                </a:solidFill>
                <a:latin typeface="Arial" panose="020B0604020202020204" pitchFamily="34" charset="0"/>
                <a:cs typeface="Arial" panose="020B0604020202020204" pitchFamily="34" charset="0"/>
              </a:endParaRPr>
            </a:p>
          </p:txBody>
        </p:sp>
        <p:sp>
          <p:nvSpPr>
            <p:cNvPr id="43" name="TextBox 42"/>
            <p:cNvSpPr txBox="1"/>
            <p:nvPr/>
          </p:nvSpPr>
          <p:spPr>
            <a:xfrm>
              <a:off x="3276547" y="4129019"/>
              <a:ext cx="959070" cy="484325"/>
            </a:xfrm>
            <a:prstGeom prst="rect">
              <a:avLst/>
            </a:prstGeom>
            <a:noFill/>
          </p:spPr>
          <p:txBody>
            <a:bodyPr wrap="square" rtlCol="0">
              <a:spAutoFit/>
            </a:bodyPr>
            <a:lstStyle/>
            <a:p>
              <a:r>
                <a:rPr lang="en-GB" sz="2000" dirty="0" smtClean="0">
                  <a:solidFill>
                    <a:srgbClr val="E15A00"/>
                  </a:solidFill>
                  <a:latin typeface="Arial" panose="020B0604020202020204" pitchFamily="34" charset="0"/>
                  <a:cs typeface="Arial" panose="020B0604020202020204" pitchFamily="34" charset="0"/>
                </a:rPr>
                <a:t>2011</a:t>
              </a:r>
              <a:endParaRPr lang="en-GB" sz="2000" dirty="0">
                <a:solidFill>
                  <a:srgbClr val="E15A00"/>
                </a:solidFill>
                <a:latin typeface="Arial" panose="020B0604020202020204" pitchFamily="34" charset="0"/>
                <a:cs typeface="Arial" panose="020B0604020202020204" pitchFamily="34" charset="0"/>
              </a:endParaRPr>
            </a:p>
          </p:txBody>
        </p:sp>
        <p:sp>
          <p:nvSpPr>
            <p:cNvPr id="44" name="TextBox 43"/>
            <p:cNvSpPr txBox="1"/>
            <p:nvPr/>
          </p:nvSpPr>
          <p:spPr>
            <a:xfrm>
              <a:off x="5968274" y="4136648"/>
              <a:ext cx="959070" cy="484325"/>
            </a:xfrm>
            <a:prstGeom prst="rect">
              <a:avLst/>
            </a:prstGeom>
            <a:noFill/>
          </p:spPr>
          <p:txBody>
            <a:bodyPr wrap="square" rtlCol="0">
              <a:spAutoFit/>
            </a:bodyPr>
            <a:lstStyle/>
            <a:p>
              <a:r>
                <a:rPr lang="en-GB" sz="2000" dirty="0" smtClean="0">
                  <a:solidFill>
                    <a:srgbClr val="64A70B"/>
                  </a:solidFill>
                  <a:latin typeface="Arial" panose="020B0604020202020204" pitchFamily="34" charset="0"/>
                  <a:cs typeface="Arial" panose="020B0604020202020204" pitchFamily="34" charset="0"/>
                </a:rPr>
                <a:t>2015</a:t>
              </a:r>
              <a:endParaRPr lang="en-GB" sz="2000" dirty="0">
                <a:solidFill>
                  <a:srgbClr val="64A70B"/>
                </a:solidFill>
                <a:latin typeface="Arial" panose="020B0604020202020204" pitchFamily="34" charset="0"/>
                <a:cs typeface="Arial" panose="020B0604020202020204" pitchFamily="34" charset="0"/>
              </a:endParaRPr>
            </a:p>
          </p:txBody>
        </p:sp>
        <p:sp>
          <p:nvSpPr>
            <p:cNvPr id="45" name="TextBox 44"/>
            <p:cNvSpPr txBox="1"/>
            <p:nvPr/>
          </p:nvSpPr>
          <p:spPr>
            <a:xfrm>
              <a:off x="7308194" y="4125587"/>
              <a:ext cx="959070" cy="484325"/>
            </a:xfrm>
            <a:prstGeom prst="rect">
              <a:avLst/>
            </a:prstGeom>
            <a:noFill/>
          </p:spPr>
          <p:txBody>
            <a:bodyPr wrap="square" rtlCol="0">
              <a:spAutoFit/>
            </a:bodyPr>
            <a:lstStyle/>
            <a:p>
              <a:r>
                <a:rPr lang="en-GB" sz="2000" dirty="0" smtClean="0">
                  <a:solidFill>
                    <a:srgbClr val="E15A00"/>
                  </a:solidFill>
                  <a:latin typeface="Arial" panose="020B0604020202020204" pitchFamily="34" charset="0"/>
                  <a:cs typeface="Arial" panose="020B0604020202020204" pitchFamily="34" charset="0"/>
                </a:rPr>
                <a:t>2016</a:t>
              </a:r>
              <a:endParaRPr lang="en-GB" sz="2000" dirty="0">
                <a:solidFill>
                  <a:srgbClr val="E15A00"/>
                </a:solidFill>
                <a:latin typeface="Arial" panose="020B0604020202020204" pitchFamily="34" charset="0"/>
                <a:cs typeface="Arial" panose="020B0604020202020204" pitchFamily="34" charset="0"/>
              </a:endParaRPr>
            </a:p>
          </p:txBody>
        </p:sp>
        <p:sp>
          <p:nvSpPr>
            <p:cNvPr id="46" name="7 CuadroTexto"/>
            <p:cNvSpPr txBox="1"/>
            <p:nvPr/>
          </p:nvSpPr>
          <p:spPr>
            <a:xfrm>
              <a:off x="1651882" y="1427250"/>
              <a:ext cx="2890010" cy="646331"/>
            </a:xfrm>
            <a:prstGeom prst="rect">
              <a:avLst/>
            </a:prstGeom>
            <a:noFill/>
          </p:spPr>
          <p:txBody>
            <a:bodyPr wrap="square" rtlCol="0">
              <a:spAutoFit/>
            </a:bodyPr>
            <a:lstStyle/>
            <a:p>
              <a:pPr algn="ctr"/>
              <a:r>
                <a:rPr lang="en-GB" sz="1200" b="1" dirty="0" smtClean="0">
                  <a:solidFill>
                    <a:srgbClr val="64A70B"/>
                  </a:solidFill>
                  <a:latin typeface="Arial" pitchFamily="34" charset="0"/>
                  <a:cs typeface="Arial" pitchFamily="34" charset="0"/>
                </a:rPr>
                <a:t>IGI </a:t>
              </a:r>
            </a:p>
            <a:p>
              <a:pPr algn="ctr"/>
              <a:r>
                <a:rPr lang="en-GB" sz="1200" b="1" dirty="0" smtClean="0">
                  <a:solidFill>
                    <a:srgbClr val="64A70B"/>
                  </a:solidFill>
                  <a:latin typeface="Arial" pitchFamily="34" charset="0"/>
                  <a:cs typeface="Arial" pitchFamily="34" charset="0"/>
                </a:rPr>
                <a:t>(AmTrust Europe)</a:t>
              </a:r>
            </a:p>
            <a:p>
              <a:pPr algn="ctr"/>
              <a:endParaRPr lang="es-ES" sz="1200" b="1" dirty="0">
                <a:solidFill>
                  <a:srgbClr val="54A51C"/>
                </a:solidFill>
                <a:latin typeface="Arial" pitchFamily="34" charset="0"/>
                <a:cs typeface="Arial" pitchFamily="34" charset="0"/>
              </a:endParaRPr>
            </a:p>
          </p:txBody>
        </p:sp>
        <p:sp>
          <p:nvSpPr>
            <p:cNvPr id="47" name="8 CuadroTexto"/>
            <p:cNvSpPr txBox="1"/>
            <p:nvPr/>
          </p:nvSpPr>
          <p:spPr>
            <a:xfrm>
              <a:off x="3118462" y="7001956"/>
              <a:ext cx="2633450" cy="461665"/>
            </a:xfrm>
            <a:prstGeom prst="rect">
              <a:avLst/>
            </a:prstGeom>
            <a:noFill/>
          </p:spPr>
          <p:txBody>
            <a:bodyPr wrap="square" rtlCol="0">
              <a:spAutoFit/>
            </a:bodyPr>
            <a:lstStyle/>
            <a:p>
              <a:pPr algn="ctr"/>
              <a:r>
                <a:rPr lang="en-US" sz="1200" b="1" dirty="0">
                  <a:solidFill>
                    <a:srgbClr val="E15A00"/>
                  </a:solidFill>
                  <a:latin typeface="Arial" pitchFamily="34" charset="0"/>
                  <a:cs typeface="Arial" pitchFamily="34" charset="0"/>
                </a:rPr>
                <a:t>AmTrust </a:t>
              </a:r>
              <a:r>
                <a:rPr lang="en-US" sz="1200" b="1" dirty="0" smtClean="0">
                  <a:solidFill>
                    <a:srgbClr val="E15A00"/>
                  </a:solidFill>
                  <a:latin typeface="Arial" pitchFamily="34" charset="0"/>
                  <a:cs typeface="Arial" pitchFamily="34" charset="0"/>
                </a:rPr>
                <a:t>Insurance</a:t>
              </a:r>
            </a:p>
            <a:p>
              <a:pPr algn="ctr"/>
              <a:r>
                <a:rPr lang="en-US" sz="1200" b="1" dirty="0" smtClean="0">
                  <a:solidFill>
                    <a:srgbClr val="E15A00"/>
                  </a:solidFill>
                  <a:latin typeface="Arial" pitchFamily="34" charset="0"/>
                  <a:cs typeface="Arial" pitchFamily="34" charset="0"/>
                </a:rPr>
                <a:t> Spain </a:t>
              </a:r>
              <a:endParaRPr lang="en-US" sz="1200" b="1" dirty="0">
                <a:solidFill>
                  <a:srgbClr val="E15A00"/>
                </a:solidFill>
                <a:latin typeface="Arial" pitchFamily="34" charset="0"/>
                <a:cs typeface="Arial" pitchFamily="34" charset="0"/>
              </a:endParaRPr>
            </a:p>
          </p:txBody>
        </p:sp>
        <p:sp>
          <p:nvSpPr>
            <p:cNvPr id="48" name="9 CuadroTexto"/>
            <p:cNvSpPr txBox="1"/>
            <p:nvPr/>
          </p:nvSpPr>
          <p:spPr>
            <a:xfrm>
              <a:off x="1649946" y="6706032"/>
              <a:ext cx="1741628" cy="558836"/>
            </a:xfrm>
            <a:prstGeom prst="rect">
              <a:avLst/>
            </a:prstGeom>
            <a:noFill/>
            <a:ln>
              <a:noFill/>
            </a:ln>
          </p:spPr>
          <p:txBody>
            <a:bodyPr wrap="square" rtlCol="0">
              <a:spAutoFit/>
            </a:bodyPr>
            <a:lstStyle/>
            <a:p>
              <a:pPr algn="ctr"/>
              <a:r>
                <a:rPr lang="en-US" sz="1200" b="1" dirty="0">
                  <a:solidFill>
                    <a:srgbClr val="002D73"/>
                  </a:solidFill>
                  <a:latin typeface="Arial" pitchFamily="34" charset="0"/>
                  <a:cs typeface="Arial" pitchFamily="34" charset="0"/>
                </a:rPr>
                <a:t>AmTrust Nordic </a:t>
              </a:r>
              <a:r>
                <a:rPr lang="en-US" sz="1200" dirty="0" smtClean="0">
                  <a:solidFill>
                    <a:srgbClr val="002D73"/>
                  </a:solidFill>
                  <a:latin typeface="Arial" pitchFamily="34" charset="0"/>
                  <a:cs typeface="Arial" pitchFamily="34" charset="0"/>
                </a:rPr>
                <a:t/>
              </a:r>
              <a:br>
                <a:rPr lang="en-US" sz="1200" dirty="0" smtClean="0">
                  <a:solidFill>
                    <a:srgbClr val="002D73"/>
                  </a:solidFill>
                  <a:latin typeface="Arial" pitchFamily="34" charset="0"/>
                  <a:cs typeface="Arial" pitchFamily="34" charset="0"/>
                </a:rPr>
              </a:br>
              <a:endParaRPr lang="en-US" sz="1200" dirty="0">
                <a:solidFill>
                  <a:srgbClr val="002D73"/>
                </a:solidFill>
                <a:latin typeface="Arial" pitchFamily="34" charset="0"/>
                <a:cs typeface="Arial" pitchFamily="34" charset="0"/>
              </a:endParaRPr>
            </a:p>
          </p:txBody>
        </p:sp>
        <p:sp>
          <p:nvSpPr>
            <p:cNvPr id="49" name="11 CuadroTexto"/>
            <p:cNvSpPr txBox="1"/>
            <p:nvPr/>
          </p:nvSpPr>
          <p:spPr>
            <a:xfrm>
              <a:off x="4474397" y="682040"/>
              <a:ext cx="2731529" cy="461665"/>
            </a:xfrm>
            <a:prstGeom prst="rect">
              <a:avLst/>
            </a:prstGeom>
            <a:noFill/>
          </p:spPr>
          <p:txBody>
            <a:bodyPr wrap="square" rtlCol="0">
              <a:spAutoFit/>
            </a:bodyPr>
            <a:lstStyle/>
            <a:p>
              <a:pPr algn="ctr"/>
              <a:r>
                <a:rPr lang="en-US" sz="1200" b="1" dirty="0" err="1" smtClean="0">
                  <a:solidFill>
                    <a:srgbClr val="6CA400"/>
                  </a:solidFill>
                  <a:latin typeface="Arial" pitchFamily="34" charset="0"/>
                  <a:cs typeface="Arial" pitchFamily="34" charset="0"/>
                </a:rPr>
                <a:t>TecProtec</a:t>
              </a:r>
              <a:r>
                <a:rPr lang="en-US" sz="1200" b="1" dirty="0" smtClean="0">
                  <a:solidFill>
                    <a:srgbClr val="6CA400"/>
                  </a:solidFill>
                  <a:latin typeface="Arial" pitchFamily="34" charset="0"/>
                  <a:cs typeface="Arial" pitchFamily="34" charset="0"/>
                </a:rPr>
                <a:t> </a:t>
              </a:r>
            </a:p>
            <a:p>
              <a:pPr algn="ctr"/>
              <a:r>
                <a:rPr lang="en-US" sz="1200" b="1" dirty="0" smtClean="0">
                  <a:solidFill>
                    <a:srgbClr val="6CA400"/>
                  </a:solidFill>
                  <a:latin typeface="Arial" pitchFamily="34" charset="0"/>
                  <a:cs typeface="Arial" pitchFamily="34" charset="0"/>
                </a:rPr>
                <a:t>(AmTrust Mobile Solutions)</a:t>
              </a:r>
            </a:p>
          </p:txBody>
        </p:sp>
        <p:sp>
          <p:nvSpPr>
            <p:cNvPr id="50" name="12 CuadroTexto"/>
            <p:cNvSpPr txBox="1"/>
            <p:nvPr/>
          </p:nvSpPr>
          <p:spPr>
            <a:xfrm>
              <a:off x="2983029" y="1141794"/>
              <a:ext cx="1697080" cy="335302"/>
            </a:xfrm>
            <a:prstGeom prst="rect">
              <a:avLst/>
            </a:prstGeom>
            <a:noFill/>
          </p:spPr>
          <p:txBody>
            <a:bodyPr wrap="square" rtlCol="0">
              <a:spAutoFit/>
            </a:bodyPr>
            <a:lstStyle/>
            <a:p>
              <a:pPr algn="ctr"/>
              <a:r>
                <a:rPr lang="en-US" sz="1200" b="1" dirty="0" smtClean="0">
                  <a:solidFill>
                    <a:srgbClr val="002D73"/>
                  </a:solidFill>
                  <a:latin typeface="Arial" pitchFamily="34" charset="0"/>
                  <a:cs typeface="Arial" pitchFamily="34" charset="0"/>
                </a:rPr>
                <a:t>AmTrust Italia</a:t>
              </a:r>
            </a:p>
          </p:txBody>
        </p:sp>
        <p:sp>
          <p:nvSpPr>
            <p:cNvPr id="51" name="13 CuadroTexto"/>
            <p:cNvSpPr txBox="1"/>
            <p:nvPr/>
          </p:nvSpPr>
          <p:spPr>
            <a:xfrm>
              <a:off x="4343956" y="6703085"/>
              <a:ext cx="1669644" cy="335302"/>
            </a:xfrm>
            <a:prstGeom prst="rect">
              <a:avLst/>
            </a:prstGeom>
            <a:noFill/>
          </p:spPr>
          <p:txBody>
            <a:bodyPr wrap="square" rtlCol="0">
              <a:spAutoFit/>
            </a:bodyPr>
            <a:lstStyle/>
            <a:p>
              <a:pPr algn="ctr"/>
              <a:r>
                <a:rPr lang="en-US" sz="1200" b="1" dirty="0" smtClean="0">
                  <a:solidFill>
                    <a:srgbClr val="64A70B"/>
                  </a:solidFill>
                  <a:latin typeface="Arial" pitchFamily="34" charset="0"/>
                  <a:cs typeface="Arial" pitchFamily="34" charset="0"/>
                </a:rPr>
                <a:t>Car Care Plan</a:t>
              </a:r>
              <a:endParaRPr lang="en-US" sz="1200" dirty="0">
                <a:solidFill>
                  <a:srgbClr val="64A70B"/>
                </a:solidFill>
                <a:latin typeface="Arial" pitchFamily="34" charset="0"/>
                <a:cs typeface="Arial" pitchFamily="34" charset="0"/>
              </a:endParaRPr>
            </a:p>
          </p:txBody>
        </p:sp>
        <p:sp>
          <p:nvSpPr>
            <p:cNvPr id="52" name="13 CuadroTexto"/>
            <p:cNvSpPr txBox="1"/>
            <p:nvPr/>
          </p:nvSpPr>
          <p:spPr>
            <a:xfrm>
              <a:off x="3487988" y="1427291"/>
              <a:ext cx="3191417" cy="461665"/>
            </a:xfrm>
            <a:prstGeom prst="rect">
              <a:avLst/>
            </a:prstGeom>
            <a:noFill/>
          </p:spPr>
          <p:txBody>
            <a:bodyPr wrap="square" rtlCol="0">
              <a:spAutoFit/>
            </a:bodyPr>
            <a:lstStyle/>
            <a:p>
              <a:pPr algn="ctr"/>
              <a:r>
                <a:rPr lang="en-US" sz="1200" b="1" dirty="0" err="1" smtClean="0">
                  <a:solidFill>
                    <a:srgbClr val="E15A00"/>
                  </a:solidFill>
                  <a:latin typeface="Arial" pitchFamily="34" charset="0"/>
                  <a:cs typeface="Arial" pitchFamily="34" charset="0"/>
                </a:rPr>
                <a:t>Sagicor</a:t>
              </a:r>
              <a:r>
                <a:rPr lang="en-US" sz="1200" b="1" dirty="0" smtClean="0">
                  <a:solidFill>
                    <a:srgbClr val="E15A00"/>
                  </a:solidFill>
                  <a:latin typeface="Arial" pitchFamily="34" charset="0"/>
                  <a:cs typeface="Arial" pitchFamily="34" charset="0"/>
                </a:rPr>
                <a:t> </a:t>
              </a:r>
            </a:p>
            <a:p>
              <a:pPr algn="ctr"/>
              <a:r>
                <a:rPr lang="en-US" sz="1200" b="1" dirty="0" smtClean="0">
                  <a:solidFill>
                    <a:srgbClr val="E15A00"/>
                  </a:solidFill>
                  <a:latin typeface="Arial" pitchFamily="34" charset="0"/>
                  <a:cs typeface="Arial" pitchFamily="34" charset="0"/>
                </a:rPr>
                <a:t>(AmTrust at Lloyd’s)</a:t>
              </a:r>
              <a:endParaRPr lang="en-US" sz="1200" dirty="0">
                <a:solidFill>
                  <a:srgbClr val="E15A00"/>
                </a:solidFill>
                <a:latin typeface="Arial" pitchFamily="34" charset="0"/>
                <a:cs typeface="Arial" pitchFamily="34" charset="0"/>
              </a:endParaRPr>
            </a:p>
          </p:txBody>
        </p:sp>
        <p:sp>
          <p:nvSpPr>
            <p:cNvPr id="53" name="13 CuadroTexto"/>
            <p:cNvSpPr txBox="1"/>
            <p:nvPr/>
          </p:nvSpPr>
          <p:spPr>
            <a:xfrm>
              <a:off x="5117913" y="7022665"/>
              <a:ext cx="2769904" cy="782370"/>
            </a:xfrm>
            <a:prstGeom prst="rect">
              <a:avLst/>
            </a:prstGeom>
            <a:noFill/>
          </p:spPr>
          <p:txBody>
            <a:bodyPr wrap="square" rtlCol="0">
              <a:spAutoFit/>
            </a:bodyPr>
            <a:lstStyle/>
            <a:p>
              <a:pPr algn="ctr"/>
              <a:r>
                <a:rPr lang="en-US" sz="1200" b="1" dirty="0" smtClean="0">
                  <a:solidFill>
                    <a:srgbClr val="002D73"/>
                  </a:solidFill>
                  <a:latin typeface="Arial" pitchFamily="34" charset="0"/>
                  <a:cs typeface="Arial" pitchFamily="34" charset="0"/>
                </a:rPr>
                <a:t>Composite Legal Expenses</a:t>
              </a:r>
            </a:p>
            <a:p>
              <a:pPr algn="ctr"/>
              <a:r>
                <a:rPr lang="en-US" sz="1200" b="1" dirty="0" smtClean="0">
                  <a:solidFill>
                    <a:srgbClr val="002D73"/>
                  </a:solidFill>
                  <a:latin typeface="Arial" pitchFamily="34" charset="0"/>
                  <a:cs typeface="Arial" pitchFamily="34" charset="0"/>
                </a:rPr>
                <a:t/>
              </a:r>
              <a:br>
                <a:rPr lang="en-US" sz="1200" b="1" dirty="0" smtClean="0">
                  <a:solidFill>
                    <a:srgbClr val="002D73"/>
                  </a:solidFill>
                  <a:latin typeface="Arial" pitchFamily="34" charset="0"/>
                  <a:cs typeface="Arial" pitchFamily="34" charset="0"/>
                </a:rPr>
              </a:br>
              <a:endParaRPr lang="en-US" sz="1200" dirty="0">
                <a:solidFill>
                  <a:srgbClr val="002D73"/>
                </a:solidFill>
                <a:latin typeface="Arial" pitchFamily="34" charset="0"/>
                <a:cs typeface="Arial" pitchFamily="34" charset="0"/>
              </a:endParaRPr>
            </a:p>
          </p:txBody>
        </p:sp>
        <p:sp>
          <p:nvSpPr>
            <p:cNvPr id="54" name="13 CuadroTexto"/>
            <p:cNvSpPr txBox="1"/>
            <p:nvPr/>
          </p:nvSpPr>
          <p:spPr>
            <a:xfrm>
              <a:off x="5115666" y="7413850"/>
              <a:ext cx="2869309" cy="646331"/>
            </a:xfrm>
            <a:prstGeom prst="rect">
              <a:avLst/>
            </a:prstGeom>
            <a:noFill/>
          </p:spPr>
          <p:txBody>
            <a:bodyPr wrap="square" rtlCol="0">
              <a:spAutoFit/>
            </a:bodyPr>
            <a:lstStyle/>
            <a:p>
              <a:pPr algn="ctr"/>
              <a:r>
                <a:rPr lang="en-US" sz="1200" b="1" dirty="0" smtClean="0">
                  <a:solidFill>
                    <a:srgbClr val="062F73"/>
                  </a:solidFill>
                  <a:latin typeface="Arial" pitchFamily="34" charset="0"/>
                  <a:cs typeface="Arial" pitchFamily="34" charset="0"/>
                </a:rPr>
                <a:t>AGRM (AmTrust France)</a:t>
              </a:r>
            </a:p>
            <a:p>
              <a:pPr algn="ctr"/>
              <a:r>
                <a:rPr lang="en-US" sz="1200" b="1" dirty="0" smtClean="0">
                  <a:solidFill>
                    <a:srgbClr val="062F73"/>
                  </a:solidFill>
                  <a:latin typeface="Arial" pitchFamily="34" charset="0"/>
                  <a:cs typeface="Arial" pitchFamily="34" charset="0"/>
                </a:rPr>
                <a:t/>
              </a:r>
              <a:br>
                <a:rPr lang="en-US" sz="1200" b="1" dirty="0" smtClean="0">
                  <a:solidFill>
                    <a:srgbClr val="062F73"/>
                  </a:solidFill>
                  <a:latin typeface="Arial" pitchFamily="34" charset="0"/>
                  <a:cs typeface="Arial" pitchFamily="34" charset="0"/>
                </a:rPr>
              </a:br>
              <a:endParaRPr lang="en-US" sz="1200" dirty="0">
                <a:solidFill>
                  <a:srgbClr val="062F73"/>
                </a:solidFill>
                <a:latin typeface="Arial" pitchFamily="34" charset="0"/>
                <a:cs typeface="Arial" pitchFamily="34" charset="0"/>
              </a:endParaRPr>
            </a:p>
          </p:txBody>
        </p:sp>
        <p:sp>
          <p:nvSpPr>
            <p:cNvPr id="55" name="13 CuadroTexto"/>
            <p:cNvSpPr txBox="1"/>
            <p:nvPr/>
          </p:nvSpPr>
          <p:spPr>
            <a:xfrm>
              <a:off x="6703394" y="6706919"/>
              <a:ext cx="2219695" cy="335302"/>
            </a:xfrm>
            <a:prstGeom prst="rect">
              <a:avLst/>
            </a:prstGeom>
            <a:noFill/>
          </p:spPr>
          <p:txBody>
            <a:bodyPr wrap="square" rtlCol="0">
              <a:spAutoFit/>
            </a:bodyPr>
            <a:lstStyle/>
            <a:p>
              <a:pPr algn="ctr"/>
              <a:r>
                <a:rPr lang="en-US" sz="1200" b="1" dirty="0" err="1" smtClean="0">
                  <a:solidFill>
                    <a:srgbClr val="E15A00"/>
                  </a:solidFill>
                  <a:latin typeface="Arial" pitchFamily="34" charset="0"/>
                  <a:cs typeface="Arial" pitchFamily="34" charset="0"/>
                </a:rPr>
                <a:t>Nationale</a:t>
              </a:r>
              <a:r>
                <a:rPr lang="en-US" sz="1200" b="1" dirty="0" smtClean="0">
                  <a:solidFill>
                    <a:srgbClr val="E15A00"/>
                  </a:solidFill>
                  <a:latin typeface="Arial" pitchFamily="34" charset="0"/>
                  <a:cs typeface="Arial" pitchFamily="34" charset="0"/>
                </a:rPr>
                <a:t> Borg</a:t>
              </a:r>
              <a:endParaRPr lang="en-US" sz="1200" dirty="0">
                <a:solidFill>
                  <a:srgbClr val="E15A00"/>
                </a:solidFill>
                <a:latin typeface="Arial" pitchFamily="34" charset="0"/>
                <a:cs typeface="Arial" pitchFamily="34" charset="0"/>
              </a:endParaRPr>
            </a:p>
          </p:txBody>
        </p:sp>
        <p:sp>
          <p:nvSpPr>
            <p:cNvPr id="56" name="TextBox 55"/>
            <p:cNvSpPr txBox="1"/>
            <p:nvPr/>
          </p:nvSpPr>
          <p:spPr>
            <a:xfrm>
              <a:off x="4628354" y="4125587"/>
              <a:ext cx="959070" cy="484325"/>
            </a:xfrm>
            <a:prstGeom prst="rect">
              <a:avLst/>
            </a:prstGeom>
            <a:noFill/>
          </p:spPr>
          <p:txBody>
            <a:bodyPr wrap="square" rtlCol="0">
              <a:spAutoFit/>
            </a:bodyPr>
            <a:lstStyle/>
            <a:p>
              <a:r>
                <a:rPr lang="en-GB" sz="2000" dirty="0" smtClean="0">
                  <a:solidFill>
                    <a:srgbClr val="002D73"/>
                  </a:solidFill>
                  <a:latin typeface="Arial" panose="020B0604020202020204" pitchFamily="34" charset="0"/>
                  <a:cs typeface="Arial" panose="020B0604020202020204" pitchFamily="34" charset="0"/>
                </a:rPr>
                <a:t>2013</a:t>
              </a:r>
              <a:endParaRPr lang="en-GB" sz="2000" dirty="0">
                <a:solidFill>
                  <a:srgbClr val="002D73"/>
                </a:solidFill>
                <a:latin typeface="Arial" panose="020B0604020202020204" pitchFamily="34" charset="0"/>
                <a:cs typeface="Arial" panose="020B0604020202020204" pitchFamily="34" charset="0"/>
              </a:endParaRPr>
            </a:p>
          </p:txBody>
        </p:sp>
        <p:sp>
          <p:nvSpPr>
            <p:cNvPr id="57" name="11 CuadroTexto"/>
            <p:cNvSpPr txBox="1"/>
            <p:nvPr/>
          </p:nvSpPr>
          <p:spPr>
            <a:xfrm>
              <a:off x="7889523" y="7046055"/>
              <a:ext cx="2582313" cy="276999"/>
            </a:xfrm>
            <a:prstGeom prst="rect">
              <a:avLst/>
            </a:prstGeom>
            <a:noFill/>
          </p:spPr>
          <p:txBody>
            <a:bodyPr wrap="square" rtlCol="0">
              <a:spAutoFit/>
            </a:bodyPr>
            <a:lstStyle/>
            <a:p>
              <a:pPr algn="ctr"/>
              <a:r>
                <a:rPr lang="en-US" sz="1200" b="1" smtClean="0">
                  <a:solidFill>
                    <a:srgbClr val="6CA400"/>
                  </a:solidFill>
                  <a:latin typeface="Arial" pitchFamily="34" charset="0"/>
                  <a:cs typeface="Arial" pitchFamily="34" charset="0"/>
                </a:rPr>
                <a:t>ANV</a:t>
              </a:r>
              <a:endParaRPr lang="en-US" sz="1200" b="1" dirty="0" smtClean="0">
                <a:solidFill>
                  <a:srgbClr val="6CA400"/>
                </a:solidFill>
                <a:latin typeface="Arial" pitchFamily="34" charset="0"/>
                <a:cs typeface="Arial" pitchFamily="34" charset="0"/>
              </a:endParaRPr>
            </a:p>
          </p:txBody>
        </p:sp>
        <p:sp>
          <p:nvSpPr>
            <p:cNvPr id="58" name="13 CuadroTexto"/>
            <p:cNvSpPr txBox="1"/>
            <p:nvPr/>
          </p:nvSpPr>
          <p:spPr>
            <a:xfrm>
              <a:off x="5428059" y="1424271"/>
              <a:ext cx="2727599" cy="1005905"/>
            </a:xfrm>
            <a:prstGeom prst="rect">
              <a:avLst/>
            </a:prstGeom>
            <a:noFill/>
          </p:spPr>
          <p:txBody>
            <a:bodyPr wrap="square" rtlCol="0">
              <a:spAutoFit/>
            </a:bodyPr>
            <a:lstStyle/>
            <a:p>
              <a:pPr algn="ctr"/>
              <a:r>
                <a:rPr lang="en-US" sz="1200" b="1" dirty="0" smtClean="0">
                  <a:solidFill>
                    <a:srgbClr val="002D73"/>
                  </a:solidFill>
                  <a:latin typeface="Arial" pitchFamily="34" charset="0"/>
                  <a:cs typeface="Arial" pitchFamily="34" charset="0"/>
                </a:rPr>
                <a:t>Genworth</a:t>
              </a:r>
            </a:p>
            <a:p>
              <a:pPr algn="ctr"/>
              <a:r>
                <a:rPr lang="en-US" sz="1200" b="1" dirty="0" smtClean="0">
                  <a:solidFill>
                    <a:srgbClr val="002D73"/>
                  </a:solidFill>
                  <a:latin typeface="Arial" pitchFamily="34" charset="0"/>
                  <a:cs typeface="Arial" pitchFamily="34" charset="0"/>
                </a:rPr>
                <a:t> (AMT Mortgage Insurance)</a:t>
              </a:r>
            </a:p>
            <a:p>
              <a:pPr algn="ctr"/>
              <a:r>
                <a:rPr lang="en-US" sz="1200" b="1" dirty="0" smtClean="0">
                  <a:solidFill>
                    <a:srgbClr val="002D73"/>
                  </a:solidFill>
                  <a:latin typeface="Arial" pitchFamily="34" charset="0"/>
                  <a:cs typeface="Arial" pitchFamily="34" charset="0"/>
                </a:rPr>
                <a:t/>
              </a:r>
              <a:br>
                <a:rPr lang="en-US" sz="1200" b="1" dirty="0" smtClean="0">
                  <a:solidFill>
                    <a:srgbClr val="002D73"/>
                  </a:solidFill>
                  <a:latin typeface="Arial" pitchFamily="34" charset="0"/>
                  <a:cs typeface="Arial" pitchFamily="34" charset="0"/>
                </a:rPr>
              </a:br>
              <a:endParaRPr lang="en-US" sz="1200" dirty="0">
                <a:solidFill>
                  <a:srgbClr val="002D73"/>
                </a:solidFill>
                <a:latin typeface="Arial" pitchFamily="34" charset="0"/>
                <a:cs typeface="Arial" pitchFamily="34" charset="0"/>
              </a:endParaRPr>
            </a:p>
          </p:txBody>
        </p:sp>
        <p:sp>
          <p:nvSpPr>
            <p:cNvPr id="59" name="Right Triangle 58"/>
            <p:cNvSpPr/>
            <p:nvPr/>
          </p:nvSpPr>
          <p:spPr>
            <a:xfrm flipV="1">
              <a:off x="3082061" y="2185113"/>
              <a:ext cx="88728" cy="139047"/>
            </a:xfrm>
            <a:prstGeom prst="rtTriangle">
              <a:avLst/>
            </a:prstGeom>
            <a:solidFill>
              <a:srgbClr val="64A70B"/>
            </a:solidFill>
            <a:ln>
              <a:solidFill>
                <a:srgbClr val="64A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a:off x="3080495" y="2219948"/>
              <a:ext cx="0" cy="1832380"/>
            </a:xfrm>
            <a:prstGeom prst="line">
              <a:avLst/>
            </a:prstGeom>
            <a:solidFill>
              <a:srgbClr val="64A70B"/>
            </a:solidFill>
            <a:ln w="12700">
              <a:solidFill>
                <a:srgbClr val="64A70B"/>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32636" y="4602612"/>
              <a:ext cx="0" cy="1832380"/>
            </a:xfrm>
            <a:prstGeom prst="line">
              <a:avLst/>
            </a:prstGeom>
            <a:solidFill>
              <a:srgbClr val="002D73"/>
            </a:solidFill>
            <a:ln w="12700">
              <a:solidFill>
                <a:srgbClr val="002D73"/>
              </a:solidFill>
            </a:ln>
          </p:spPr>
          <p:style>
            <a:lnRef idx="1">
              <a:schemeClr val="accent1"/>
            </a:lnRef>
            <a:fillRef idx="0">
              <a:schemeClr val="accent1"/>
            </a:fillRef>
            <a:effectRef idx="0">
              <a:schemeClr val="accent1"/>
            </a:effectRef>
            <a:fontRef idx="minor">
              <a:schemeClr val="tx1"/>
            </a:fontRef>
          </p:style>
        </p:cxnSp>
        <p:sp>
          <p:nvSpPr>
            <p:cNvPr id="62" name="Right Triangle 61"/>
            <p:cNvSpPr/>
            <p:nvPr/>
          </p:nvSpPr>
          <p:spPr>
            <a:xfrm>
              <a:off x="6432636" y="6295946"/>
              <a:ext cx="88728" cy="139047"/>
            </a:xfrm>
            <a:prstGeom prst="rtTriangle">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p:nvPr/>
          </p:nvCxnSpPr>
          <p:spPr>
            <a:xfrm>
              <a:off x="4424296" y="4606048"/>
              <a:ext cx="669074" cy="0"/>
            </a:xfrm>
            <a:prstGeom prst="line">
              <a:avLst/>
            </a:prstGeom>
            <a:solidFill>
              <a:srgbClr val="64A70B"/>
            </a:solidFill>
            <a:ln w="38100">
              <a:solidFill>
                <a:srgbClr val="64A70B"/>
              </a:solidFill>
            </a:ln>
          </p:spPr>
          <p:style>
            <a:lnRef idx="1">
              <a:schemeClr val="accent1"/>
            </a:lnRef>
            <a:fillRef idx="0">
              <a:schemeClr val="accent1"/>
            </a:fillRef>
            <a:effectRef idx="0">
              <a:schemeClr val="accent1"/>
            </a:effectRef>
            <a:fontRef idx="minor">
              <a:schemeClr val="tx1"/>
            </a:fontRef>
          </p:style>
        </p:cxnSp>
        <p:sp>
          <p:nvSpPr>
            <p:cNvPr id="64" name="11 CuadroTexto"/>
            <p:cNvSpPr txBox="1"/>
            <p:nvPr/>
          </p:nvSpPr>
          <p:spPr>
            <a:xfrm>
              <a:off x="4474397" y="1141601"/>
              <a:ext cx="2731529" cy="276999"/>
            </a:xfrm>
            <a:prstGeom prst="rect">
              <a:avLst/>
            </a:prstGeom>
            <a:noFill/>
          </p:spPr>
          <p:txBody>
            <a:bodyPr wrap="square" rtlCol="0">
              <a:spAutoFit/>
            </a:bodyPr>
            <a:lstStyle/>
            <a:p>
              <a:pPr algn="ctr"/>
              <a:r>
                <a:rPr lang="en-US" sz="1200" b="1" dirty="0" smtClean="0">
                  <a:solidFill>
                    <a:srgbClr val="6CA400"/>
                  </a:solidFill>
                  <a:latin typeface="Arial" pitchFamily="34" charset="0"/>
                  <a:cs typeface="Arial" pitchFamily="34" charset="0"/>
                </a:rPr>
                <a:t>Gadget Repair Solutions (GRS) </a:t>
              </a:r>
            </a:p>
          </p:txBody>
        </p:sp>
        <p:sp>
          <p:nvSpPr>
            <p:cNvPr id="65" name="8 CuadroTexto"/>
            <p:cNvSpPr txBox="1"/>
            <p:nvPr/>
          </p:nvSpPr>
          <p:spPr>
            <a:xfrm>
              <a:off x="7220271" y="1612901"/>
              <a:ext cx="2633450" cy="276999"/>
            </a:xfrm>
            <a:prstGeom prst="rect">
              <a:avLst/>
            </a:prstGeom>
            <a:noFill/>
          </p:spPr>
          <p:txBody>
            <a:bodyPr wrap="square" rtlCol="0">
              <a:spAutoFit/>
            </a:bodyPr>
            <a:lstStyle/>
            <a:p>
              <a:pPr algn="ctr"/>
              <a:r>
                <a:rPr lang="en-US" sz="1200" b="1" dirty="0">
                  <a:solidFill>
                    <a:srgbClr val="062F73"/>
                  </a:solidFill>
                  <a:latin typeface="Arial" pitchFamily="34" charset="0"/>
                  <a:cs typeface="Arial" pitchFamily="34" charset="0"/>
                </a:rPr>
                <a:t>AmTrust </a:t>
              </a:r>
              <a:r>
                <a:rPr lang="en-US" sz="1200" b="1" dirty="0" smtClean="0">
                  <a:solidFill>
                    <a:srgbClr val="062F73"/>
                  </a:solidFill>
                  <a:latin typeface="Arial" pitchFamily="34" charset="0"/>
                  <a:cs typeface="Arial" pitchFamily="34" charset="0"/>
                </a:rPr>
                <a:t>Revive</a:t>
              </a:r>
              <a:endParaRPr lang="en-US" sz="1200" b="1" dirty="0">
                <a:solidFill>
                  <a:srgbClr val="062F73"/>
                </a:solidFill>
                <a:latin typeface="Arial" pitchFamily="34" charset="0"/>
                <a:cs typeface="Arial" pitchFamily="34" charset="0"/>
              </a:endParaRPr>
            </a:p>
          </p:txBody>
        </p:sp>
        <p:sp>
          <p:nvSpPr>
            <p:cNvPr id="66" name="8 CuadroTexto"/>
            <p:cNvSpPr txBox="1"/>
            <p:nvPr/>
          </p:nvSpPr>
          <p:spPr>
            <a:xfrm>
              <a:off x="7220271" y="1152665"/>
              <a:ext cx="2633450" cy="276999"/>
            </a:xfrm>
            <a:prstGeom prst="rect">
              <a:avLst/>
            </a:prstGeom>
            <a:noFill/>
          </p:spPr>
          <p:txBody>
            <a:bodyPr wrap="square" rtlCol="0">
              <a:spAutoFit/>
            </a:bodyPr>
            <a:lstStyle/>
            <a:p>
              <a:pPr algn="ctr"/>
              <a:r>
                <a:rPr lang="en-US" sz="1200" b="1" dirty="0" smtClean="0">
                  <a:solidFill>
                    <a:srgbClr val="062F73"/>
                  </a:solidFill>
                  <a:latin typeface="Arial" pitchFamily="34" charset="0"/>
                  <a:cs typeface="Arial" pitchFamily="34" charset="0"/>
                </a:rPr>
                <a:t>Collegiate</a:t>
              </a:r>
              <a:endParaRPr lang="en-US" sz="1200" b="1" dirty="0">
                <a:solidFill>
                  <a:srgbClr val="062F73"/>
                </a:solidFill>
                <a:latin typeface="Arial" pitchFamily="34" charset="0"/>
                <a:cs typeface="Arial" pitchFamily="34" charset="0"/>
              </a:endParaRPr>
            </a:p>
          </p:txBody>
        </p:sp>
        <p:sp>
          <p:nvSpPr>
            <p:cNvPr id="67" name="13 CuadroTexto"/>
            <p:cNvSpPr txBox="1"/>
            <p:nvPr/>
          </p:nvSpPr>
          <p:spPr>
            <a:xfrm>
              <a:off x="8345858" y="6703085"/>
              <a:ext cx="1669644" cy="276999"/>
            </a:xfrm>
            <a:prstGeom prst="rect">
              <a:avLst/>
            </a:prstGeom>
            <a:noFill/>
          </p:spPr>
          <p:txBody>
            <a:bodyPr wrap="square" rtlCol="0">
              <a:spAutoFit/>
            </a:bodyPr>
            <a:lstStyle/>
            <a:p>
              <a:pPr algn="ctr"/>
              <a:r>
                <a:rPr lang="en-US" sz="1200" b="1" dirty="0" smtClean="0">
                  <a:solidFill>
                    <a:srgbClr val="64A70B"/>
                  </a:solidFill>
                  <a:latin typeface="Arial" pitchFamily="34" charset="0"/>
                  <a:cs typeface="Arial" pitchFamily="34" charset="0"/>
                </a:rPr>
                <a:t>ARC Legal</a:t>
              </a:r>
              <a:endParaRPr lang="en-US" sz="1200" dirty="0">
                <a:solidFill>
                  <a:srgbClr val="64A70B"/>
                </a:solidFill>
                <a:latin typeface="Arial" pitchFamily="34" charset="0"/>
                <a:cs typeface="Arial" pitchFamily="34" charset="0"/>
              </a:endParaRPr>
            </a:p>
          </p:txBody>
        </p:sp>
        <p:sp>
          <p:nvSpPr>
            <p:cNvPr id="68" name="Right Triangle 67"/>
            <p:cNvSpPr/>
            <p:nvPr/>
          </p:nvSpPr>
          <p:spPr>
            <a:xfrm flipV="1">
              <a:off x="8430490" y="2178643"/>
              <a:ext cx="88728" cy="139047"/>
            </a:xfrm>
            <a:prstGeom prst="rtTriangle">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8430490" y="2234338"/>
              <a:ext cx="0" cy="1832380"/>
            </a:xfrm>
            <a:prstGeom prst="line">
              <a:avLst/>
            </a:prstGeom>
            <a:solidFill>
              <a:srgbClr val="002D73"/>
            </a:solidFill>
            <a:ln w="12700">
              <a:solidFill>
                <a:srgbClr val="002D7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762831" y="4046400"/>
              <a:ext cx="669074" cy="0"/>
            </a:xfrm>
            <a:prstGeom prst="line">
              <a:avLst/>
            </a:prstGeom>
            <a:solidFill>
              <a:srgbClr val="002D73"/>
            </a:solidFill>
            <a:ln w="38100">
              <a:solidFill>
                <a:srgbClr val="002D73"/>
              </a:solidFill>
            </a:ln>
          </p:spPr>
          <p:style>
            <a:lnRef idx="1">
              <a:schemeClr val="accent1"/>
            </a:lnRef>
            <a:fillRef idx="0">
              <a:schemeClr val="accent1"/>
            </a:fillRef>
            <a:effectRef idx="0">
              <a:schemeClr val="accent1"/>
            </a:effectRef>
            <a:fontRef idx="minor">
              <a:schemeClr val="tx1"/>
            </a:fontRef>
          </p:style>
        </p:cxnSp>
      </p:grpSp>
      <p:pic>
        <p:nvPicPr>
          <p:cNvPr id="73" name="Picture 7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996" y="59851"/>
            <a:ext cx="2169306" cy="1015636"/>
          </a:xfrm>
          <a:prstGeom prst="rect">
            <a:avLst/>
          </a:prstGeom>
        </p:spPr>
      </p:pic>
    </p:spTree>
    <p:extLst>
      <p:ext uri="{BB962C8B-B14F-4D97-AF65-F5344CB8AC3E}">
        <p14:creationId xmlns:p14="http://schemas.microsoft.com/office/powerpoint/2010/main" val="127660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996" y="59851"/>
            <a:ext cx="2169306" cy="101563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398" y="821444"/>
            <a:ext cx="11048996" cy="7103356"/>
          </a:xfrm>
          <a:prstGeom prst="rect">
            <a:avLst/>
          </a:prstGeom>
        </p:spPr>
      </p:pic>
    </p:spTree>
    <p:extLst>
      <p:ext uri="{BB962C8B-B14F-4D97-AF65-F5344CB8AC3E}">
        <p14:creationId xmlns:p14="http://schemas.microsoft.com/office/powerpoint/2010/main" val="197018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6461" y="609600"/>
            <a:ext cx="11195460" cy="7321977"/>
          </a:xfrm>
          <a:prstGeom prst="rect">
            <a:avLst/>
          </a:prstGeom>
        </p:spPr>
      </p:pic>
      <p:sp>
        <p:nvSpPr>
          <p:cNvPr id="4" name="Rectangle 3"/>
          <p:cNvSpPr/>
          <p:nvPr userDrawn="1"/>
        </p:nvSpPr>
        <p:spPr>
          <a:xfrm>
            <a:off x="-16755" y="3224"/>
            <a:ext cx="10989555" cy="454052"/>
          </a:xfrm>
          <a:prstGeom prst="rect">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078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58" y="0"/>
            <a:ext cx="10997257" cy="8280000"/>
          </a:xfrm>
          <a:prstGeom prst="rect">
            <a:avLst/>
          </a:prstGeom>
        </p:spPr>
      </p:pic>
    </p:spTree>
    <p:extLst>
      <p:ext uri="{BB962C8B-B14F-4D97-AF65-F5344CB8AC3E}">
        <p14:creationId xmlns:p14="http://schemas.microsoft.com/office/powerpoint/2010/main" val="1830465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3" name="Group 2"/>
          <p:cNvGrpSpPr/>
          <p:nvPr userDrawn="1"/>
        </p:nvGrpSpPr>
        <p:grpSpPr>
          <a:xfrm>
            <a:off x="-7200" y="673179"/>
            <a:ext cx="10980000" cy="6827762"/>
            <a:chOff x="-7200" y="673179"/>
            <a:chExt cx="10980000" cy="6827762"/>
          </a:xfrm>
        </p:grpSpPr>
        <p:sp>
          <p:nvSpPr>
            <p:cNvPr id="4" name="Title 1"/>
            <p:cNvSpPr txBox="1">
              <a:spLocks/>
            </p:cNvSpPr>
            <p:nvPr/>
          </p:nvSpPr>
          <p:spPr>
            <a:xfrm>
              <a:off x="76200" y="673179"/>
              <a:ext cx="7156174" cy="655461"/>
            </a:xfrm>
            <a:prstGeom prst="rect">
              <a:avLst/>
            </a:prstGeom>
          </p:spPr>
          <p:txBody>
            <a:bodyPr>
              <a:normAutofit/>
            </a:bodyPr>
            <a:lstStyle>
              <a:lvl1pPr>
                <a:defRPr>
                  <a:latin typeface="+mj-lt"/>
                  <a:ea typeface="+mj-ea"/>
                  <a:cs typeface="+mj-cs"/>
                </a:defRPr>
              </a:lvl1pPr>
            </a:lstStyle>
            <a:p>
              <a:pPr marL="171450"/>
              <a:r>
                <a:rPr lang="en-US" sz="3200" kern="0" dirty="0" smtClean="0">
                  <a:solidFill>
                    <a:srgbClr val="002D73"/>
                  </a:solidFill>
                  <a:latin typeface="Arial" panose="020B0604020202020204" pitchFamily="34" charset="0"/>
                  <a:cs typeface="Arial" panose="020B0604020202020204" pitchFamily="34" charset="0"/>
                </a:rPr>
                <a:t>AmTrust Values</a:t>
              </a:r>
              <a:endParaRPr lang="en-US" sz="3200" kern="0" dirty="0">
                <a:solidFill>
                  <a:srgbClr val="002D73"/>
                </a:solidFill>
                <a:latin typeface="Arial" panose="020B0604020202020204" pitchFamily="34" charset="0"/>
                <a:cs typeface="Arial" panose="020B0604020202020204" pitchFamily="34" charset="0"/>
              </a:endParaRPr>
            </a:p>
          </p:txBody>
        </p:sp>
        <p:sp>
          <p:nvSpPr>
            <p:cNvPr id="5" name="Rectangle 4"/>
            <p:cNvSpPr/>
            <p:nvPr/>
          </p:nvSpPr>
          <p:spPr>
            <a:xfrm>
              <a:off x="-7200" y="1396819"/>
              <a:ext cx="10980000" cy="45719"/>
            </a:xfrm>
            <a:prstGeom prst="rect">
              <a:avLst/>
            </a:prstGeom>
            <a:solidFill>
              <a:srgbClr val="587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bwMode="auto">
            <a:xfrm>
              <a:off x="685800" y="1933128"/>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7" name="TextBox 6"/>
            <p:cNvSpPr txBox="1"/>
            <p:nvPr/>
          </p:nvSpPr>
          <p:spPr>
            <a:xfrm>
              <a:off x="975760" y="2210563"/>
              <a:ext cx="3676722" cy="1107996"/>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INTEGRITY</a:t>
              </a:r>
              <a:r>
                <a:rPr lang="en-GB" dirty="0" smtClean="0">
                  <a:solidFill>
                    <a:schemeClr val="bg1"/>
                  </a:solidFill>
                  <a:latin typeface="Arial" panose="020B0604020202020204" pitchFamily="34" charset="0"/>
                  <a:cs typeface="Arial" panose="020B0604020202020204" pitchFamily="34" charset="0"/>
                </a:rPr>
                <a:t> </a:t>
              </a:r>
            </a:p>
            <a:p>
              <a:pPr algn="ctr"/>
              <a:r>
                <a:rPr lang="en-GB" sz="1600" dirty="0" smtClean="0">
                  <a:solidFill>
                    <a:schemeClr val="bg1"/>
                  </a:solidFill>
                  <a:latin typeface="Arial" panose="020B0604020202020204" pitchFamily="34" charset="0"/>
                  <a:cs typeface="Arial" panose="020B0604020202020204" pitchFamily="34" charset="0"/>
                </a:rPr>
                <a:t>Honesty and fairness in all practices Spirit of openness and sharing </a:t>
              </a:r>
            </a:p>
            <a:p>
              <a:pPr algn="ctr"/>
              <a:r>
                <a:rPr lang="en-GB" sz="1600" dirty="0" smtClean="0">
                  <a:solidFill>
                    <a:schemeClr val="bg1"/>
                  </a:solidFill>
                  <a:latin typeface="Arial" panose="020B0604020202020204" pitchFamily="34" charset="0"/>
                  <a:cs typeface="Arial" panose="020B0604020202020204" pitchFamily="34" charset="0"/>
                </a:rPr>
                <a:t>Do what you say you will do </a:t>
              </a:r>
              <a:endParaRPr lang="en-GB" sz="16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bwMode="auto">
            <a:xfrm>
              <a:off x="6019800" y="1933128"/>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9" name="Rectangle 8"/>
            <p:cNvSpPr/>
            <p:nvPr/>
          </p:nvSpPr>
          <p:spPr bwMode="auto">
            <a:xfrm>
              <a:off x="681182" y="3869844"/>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10" name="Rectangle 9"/>
            <p:cNvSpPr/>
            <p:nvPr/>
          </p:nvSpPr>
          <p:spPr bwMode="auto">
            <a:xfrm>
              <a:off x="6015182" y="3869844"/>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11" name="Rectangle 10"/>
            <p:cNvSpPr/>
            <p:nvPr/>
          </p:nvSpPr>
          <p:spPr bwMode="auto">
            <a:xfrm>
              <a:off x="681182" y="5806560"/>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12" name="Rectangle 11"/>
            <p:cNvSpPr/>
            <p:nvPr/>
          </p:nvSpPr>
          <p:spPr bwMode="auto">
            <a:xfrm>
              <a:off x="6015182" y="5806560"/>
              <a:ext cx="4267200" cy="1687454"/>
            </a:xfrm>
            <a:prstGeom prst="rect">
              <a:avLst/>
            </a:prstGeom>
            <a:solidFill>
              <a:srgbClr val="55A51C"/>
            </a:solidFill>
            <a:ln>
              <a:noFill/>
            </a:ln>
            <a:extLst/>
          </p:spPr>
          <p:txBody>
            <a:bodyPr vert="horz" wrap="square" lIns="91440" tIns="45720" rIns="91440" bIns="45720" numCol="1" rtlCol="0" anchor="t" anchorCtr="0" compatLnSpc="1">
              <a:prstTxWarp prst="textNoShape">
                <a:avLst/>
              </a:prstTxWarp>
            </a:bodyPr>
            <a:lstStyle/>
            <a:p>
              <a:pPr algn="ctr"/>
              <a:endParaRPr lang="en-GB"/>
            </a:p>
          </p:txBody>
        </p:sp>
        <p:sp>
          <p:nvSpPr>
            <p:cNvPr id="13" name="Oval 12"/>
            <p:cNvSpPr/>
            <p:nvPr/>
          </p:nvSpPr>
          <p:spPr>
            <a:xfrm>
              <a:off x="451258" y="1919273"/>
              <a:ext cx="459847" cy="557474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730991" y="1914655"/>
              <a:ext cx="459847" cy="557474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805340" y="1926200"/>
              <a:ext cx="459847" cy="557474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052458" y="1926199"/>
              <a:ext cx="459847" cy="557474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65608" y="4007234"/>
              <a:ext cx="4097027" cy="1107996"/>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DIVERSITY</a:t>
              </a:r>
              <a:endParaRPr lang="en-GB"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Respect for and inclusion of all </a:t>
              </a:r>
            </a:p>
            <a:p>
              <a:pPr algn="ctr"/>
              <a:r>
                <a:rPr lang="en-GB" sz="1600" dirty="0" smtClean="0">
                  <a:solidFill>
                    <a:schemeClr val="bg1"/>
                  </a:solidFill>
                  <a:latin typeface="Arial" panose="020B0604020202020204" pitchFamily="34" charset="0"/>
                  <a:cs typeface="Arial" panose="020B0604020202020204" pitchFamily="34" charset="0"/>
                </a:rPr>
                <a:t>Employees. Recruit, retain and promote diversity. Value all backgrounds</a:t>
              </a:r>
              <a:endParaRPr lang="en-GB" sz="16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828963" y="5992347"/>
              <a:ext cx="3867104" cy="1138773"/>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ACCOUNTABILITY</a:t>
              </a:r>
              <a:endParaRPr lang="en-GB"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Drive the vision, live the mission</a:t>
              </a:r>
            </a:p>
            <a:p>
              <a:pPr algn="ctr"/>
              <a:r>
                <a:rPr lang="en-GB" sz="1600" dirty="0" smtClean="0">
                  <a:solidFill>
                    <a:schemeClr val="bg1"/>
                  </a:solidFill>
                  <a:latin typeface="Arial" panose="020B0604020202020204" pitchFamily="34" charset="0"/>
                  <a:cs typeface="Arial" panose="020B0604020202020204" pitchFamily="34" charset="0"/>
                </a:rPr>
                <a:t>Policies, controls and procedures</a:t>
              </a:r>
            </a:p>
            <a:p>
              <a:pPr algn="ctr"/>
              <a:r>
                <a:rPr lang="en-GB" sz="1600" dirty="0" smtClean="0">
                  <a:solidFill>
                    <a:schemeClr val="bg1"/>
                  </a:solidFill>
                  <a:latin typeface="Arial" panose="020B0604020202020204" pitchFamily="34" charset="0"/>
                  <a:cs typeface="Arial" panose="020B0604020202020204" pitchFamily="34" charset="0"/>
                </a:rPr>
                <a:t>Compliance and reporting standards</a:t>
              </a:r>
              <a:endParaRPr lang="en-GB" sz="16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172200" y="2212111"/>
              <a:ext cx="3960091" cy="1138773"/>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TEAMWORK</a:t>
              </a:r>
              <a:endParaRPr lang="en-GB"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We are one team</a:t>
              </a:r>
            </a:p>
            <a:p>
              <a:pPr algn="ctr"/>
              <a:r>
                <a:rPr lang="en-GB" sz="1600" dirty="0" smtClean="0">
                  <a:solidFill>
                    <a:schemeClr val="bg1"/>
                  </a:solidFill>
                  <a:latin typeface="Arial" panose="020B0604020202020204" pitchFamily="34" charset="0"/>
                  <a:cs typeface="Arial" panose="020B0604020202020204" pitchFamily="34" charset="0"/>
                </a:rPr>
                <a:t>Be a great place to work</a:t>
              </a:r>
            </a:p>
            <a:p>
              <a:pPr algn="ctr"/>
              <a:r>
                <a:rPr lang="en-GB" sz="1600" dirty="0" smtClean="0">
                  <a:solidFill>
                    <a:schemeClr val="bg1"/>
                  </a:solidFill>
                  <a:latin typeface="Arial" panose="020B0604020202020204" pitchFamily="34" charset="0"/>
                  <a:cs typeface="Arial" panose="020B0604020202020204" pitchFamily="34" charset="0"/>
                </a:rPr>
                <a:t>Collaboration across organisation</a:t>
              </a:r>
              <a:endParaRPr lang="en-GB" sz="16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6265187" y="4104781"/>
              <a:ext cx="3867104" cy="1107996"/>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COMMUNITY ENGAGEMENT</a:t>
              </a:r>
              <a:endParaRPr lang="en-GB"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Corporate philanthropy. Supporting causes that align with our values.</a:t>
              </a:r>
            </a:p>
            <a:p>
              <a:pPr algn="ctr"/>
              <a:r>
                <a:rPr lang="en-GB" sz="1600" dirty="0" smtClean="0">
                  <a:solidFill>
                    <a:schemeClr val="bg1"/>
                  </a:solidFill>
                  <a:latin typeface="Arial" panose="020B0604020202020204" pitchFamily="34" charset="0"/>
                  <a:cs typeface="Arial" panose="020B0604020202020204" pitchFamily="34" charset="0"/>
                </a:rPr>
                <a:t>Volunteering our time to give back</a:t>
              </a:r>
              <a:endParaRPr lang="en-GB" sz="16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6267496" y="5992347"/>
              <a:ext cx="3867104" cy="1384995"/>
            </a:xfrm>
            <a:prstGeom prst="rect">
              <a:avLst/>
            </a:prstGeom>
            <a:noFill/>
          </p:spPr>
          <p:txBody>
            <a:bodyPr wrap="square" rtlCol="0">
              <a:spAutoFit/>
            </a:bodyPr>
            <a:lstStyle/>
            <a:p>
              <a:pPr algn="ctr"/>
              <a:r>
                <a:rPr lang="en-GB" b="1" dirty="0" smtClean="0">
                  <a:solidFill>
                    <a:srgbClr val="002D73"/>
                  </a:solidFill>
                  <a:latin typeface="Arial" panose="020B0604020202020204" pitchFamily="34" charset="0"/>
                  <a:cs typeface="Arial" panose="020B0604020202020204" pitchFamily="34" charset="0"/>
                </a:rPr>
                <a:t>ENTREPRENEURIAL SPIRIT</a:t>
              </a:r>
              <a:endParaRPr lang="en-GB"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Nimble, responsive and </a:t>
              </a:r>
            </a:p>
            <a:p>
              <a:pPr algn="ctr"/>
              <a:r>
                <a:rPr lang="en-GB" sz="1600" dirty="0" smtClean="0">
                  <a:solidFill>
                    <a:schemeClr val="bg1"/>
                  </a:solidFill>
                  <a:latin typeface="Arial" panose="020B0604020202020204" pitchFamily="34" charset="0"/>
                  <a:cs typeface="Arial" panose="020B0604020202020204" pitchFamily="34" charset="0"/>
                </a:rPr>
                <a:t>service-orientated. Open to change and new opportunities. Innovative and transformative</a:t>
              </a:r>
              <a:endParaRPr lang="en-GB"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8337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76200" y="673179"/>
            <a:ext cx="11049000" cy="7249561"/>
            <a:chOff x="76200" y="673179"/>
            <a:chExt cx="11049000" cy="7249561"/>
          </a:xfrm>
        </p:grpSpPr>
        <p:graphicFrame>
          <p:nvGraphicFramePr>
            <p:cNvPr id="4" name="Chart 3"/>
            <p:cNvGraphicFramePr>
              <a:graphicFrameLocks/>
            </p:cNvGraphicFramePr>
            <p:nvPr>
              <p:extLst>
                <p:ext uri="{D42A27DB-BD31-4B8C-83A1-F6EECF244321}">
                  <p14:modId xmlns:p14="http://schemas.microsoft.com/office/powerpoint/2010/main" val="1649073271"/>
                </p:ext>
              </p:extLst>
            </p:nvPr>
          </p:nvGraphicFramePr>
          <p:xfrm>
            <a:off x="1295400" y="1371600"/>
            <a:ext cx="7942843" cy="632030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76200" y="673179"/>
              <a:ext cx="7156174" cy="655461"/>
            </a:xfrm>
            <a:prstGeom prst="rect">
              <a:avLst/>
            </a:prstGeom>
          </p:spPr>
          <p:txBody>
            <a:bodyPr>
              <a:normAutofit/>
            </a:bodyPr>
            <a:lstStyle>
              <a:lvl1pPr>
                <a:defRPr>
                  <a:latin typeface="+mj-lt"/>
                  <a:ea typeface="+mj-ea"/>
                  <a:cs typeface="+mj-cs"/>
                </a:defRPr>
              </a:lvl1pPr>
            </a:lstStyle>
            <a:p>
              <a:pPr marL="171450"/>
              <a:r>
                <a:rPr lang="en-US" sz="3200" kern="0" dirty="0" smtClean="0">
                  <a:solidFill>
                    <a:srgbClr val="002D73"/>
                  </a:solidFill>
                  <a:latin typeface="Arial" panose="020B0604020202020204" pitchFamily="34" charset="0"/>
                  <a:cs typeface="Arial" panose="020B0604020202020204" pitchFamily="34" charset="0"/>
                </a:rPr>
                <a:t>Product Breakdown 2016*</a:t>
              </a:r>
              <a:endParaRPr lang="en-US" sz="3200" kern="0" dirty="0">
                <a:solidFill>
                  <a:srgbClr val="002D73"/>
                </a:solidFill>
                <a:latin typeface="Arial" panose="020B0604020202020204" pitchFamily="34" charset="0"/>
                <a:cs typeface="Arial" panose="020B0604020202020204" pitchFamily="34" charset="0"/>
              </a:endParaRPr>
            </a:p>
          </p:txBody>
        </p:sp>
        <p:sp>
          <p:nvSpPr>
            <p:cNvPr id="6" name="TextBox 5"/>
            <p:cNvSpPr txBox="1"/>
            <p:nvPr/>
          </p:nvSpPr>
          <p:spPr>
            <a:xfrm>
              <a:off x="533400" y="5410200"/>
              <a:ext cx="2347416" cy="1015663"/>
            </a:xfrm>
            <a:prstGeom prst="rect">
              <a:avLst/>
            </a:prstGeom>
            <a:noFill/>
          </p:spPr>
          <p:txBody>
            <a:bodyPr wrap="square" rtlCol="0">
              <a:spAutoFit/>
            </a:bodyPr>
            <a:lstStyle/>
            <a:p>
              <a:pPr algn="ctr"/>
              <a:r>
                <a:rPr lang="en-GB" sz="1400" b="1" dirty="0">
                  <a:solidFill>
                    <a:srgbClr val="E57326"/>
                  </a:solidFill>
                  <a:latin typeface="Arial" panose="020B0604020202020204" pitchFamily="34" charset="0"/>
                  <a:cs typeface="Arial" panose="020B0604020202020204" pitchFamily="34" charset="0"/>
                </a:rPr>
                <a:t>SURETY, CREDIT &amp; MORTGAGE INDEMNITY GUARANTEE</a:t>
              </a:r>
            </a:p>
            <a:p>
              <a:pPr algn="ctr"/>
              <a:endParaRPr lang="en-GB" dirty="0"/>
            </a:p>
          </p:txBody>
        </p:sp>
        <p:sp>
          <p:nvSpPr>
            <p:cNvPr id="7" name="TextBox 6"/>
            <p:cNvSpPr txBox="1"/>
            <p:nvPr/>
          </p:nvSpPr>
          <p:spPr>
            <a:xfrm>
              <a:off x="5028390" y="1168903"/>
              <a:ext cx="1829759" cy="523220"/>
            </a:xfrm>
            <a:prstGeom prst="rect">
              <a:avLst/>
            </a:prstGeom>
            <a:noFill/>
          </p:spPr>
          <p:txBody>
            <a:bodyPr wrap="square" rtlCol="0">
              <a:spAutoFit/>
            </a:bodyPr>
            <a:lstStyle/>
            <a:p>
              <a:pPr algn="ctr"/>
              <a:r>
                <a:rPr lang="en-GB" sz="1400" b="1" dirty="0">
                  <a:solidFill>
                    <a:srgbClr val="55A51C"/>
                  </a:solidFill>
                  <a:latin typeface="Arial" panose="020B0604020202020204" pitchFamily="34" charset="0"/>
                  <a:cs typeface="Arial" panose="020B0604020202020204" pitchFamily="34" charset="0"/>
                </a:rPr>
                <a:t>ACCIDENT &amp; HEALTH &amp; </a:t>
              </a:r>
              <a:r>
                <a:rPr lang="en-GB" sz="1400" b="1" dirty="0" smtClean="0">
                  <a:solidFill>
                    <a:srgbClr val="55A51C"/>
                  </a:solidFill>
                  <a:latin typeface="Arial" panose="020B0604020202020204" pitchFamily="34" charset="0"/>
                  <a:cs typeface="Arial" panose="020B0604020202020204" pitchFamily="34" charset="0"/>
                </a:rPr>
                <a:t>LIFE</a:t>
              </a:r>
              <a:endParaRPr lang="en-GB" sz="1400" b="1" dirty="0">
                <a:solidFill>
                  <a:srgbClr val="55A51C"/>
                </a:solidFill>
                <a:latin typeface="Arial" panose="020B0604020202020204" pitchFamily="34" charset="0"/>
                <a:cs typeface="Arial" panose="020B0604020202020204" pitchFamily="34" charset="0"/>
              </a:endParaRPr>
            </a:p>
          </p:txBody>
        </p:sp>
        <p:sp>
          <p:nvSpPr>
            <p:cNvPr id="8" name="TextBox 7"/>
            <p:cNvSpPr txBox="1"/>
            <p:nvPr/>
          </p:nvSpPr>
          <p:spPr>
            <a:xfrm>
              <a:off x="304800" y="7691908"/>
              <a:ext cx="10820400"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*Percentages based on </a:t>
              </a:r>
              <a:r>
                <a:rPr lang="en-GB" sz="900" dirty="0">
                  <a:latin typeface="Arial" panose="020B0604020202020204" pitchFamily="34" charset="0"/>
                  <a:cs typeface="Arial" panose="020B0604020202020204" pitchFamily="34" charset="0"/>
                </a:rPr>
                <a:t>AmTrust International </a:t>
              </a:r>
              <a:r>
                <a:rPr lang="en-GB" sz="900" dirty="0" smtClean="0">
                  <a:latin typeface="Arial" panose="020B0604020202020204" pitchFamily="34" charset="0"/>
                  <a:cs typeface="Arial" panose="020B0604020202020204" pitchFamily="34" charset="0"/>
                </a:rPr>
                <a:t>Limited 2016 product breakdown</a:t>
              </a:r>
              <a:endParaRPr lang="en-GB" sz="900" dirty="0">
                <a:latin typeface="Arial" panose="020B0604020202020204" pitchFamily="34" charset="0"/>
                <a:cs typeface="Arial" panose="020B0604020202020204" pitchFamily="34" charset="0"/>
              </a:endParaRPr>
            </a:p>
          </p:txBody>
        </p:sp>
      </p:gr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96284" y="59850"/>
            <a:ext cx="2710018" cy="1268789"/>
          </a:xfrm>
          <a:prstGeom prst="rect">
            <a:avLst/>
          </a:prstGeom>
        </p:spPr>
      </p:pic>
    </p:spTree>
    <p:extLst>
      <p:ext uri="{BB962C8B-B14F-4D97-AF65-F5344CB8AC3E}">
        <p14:creationId xmlns:p14="http://schemas.microsoft.com/office/powerpoint/2010/main" val="374999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3" name="Group 2"/>
          <p:cNvGrpSpPr/>
          <p:nvPr userDrawn="1"/>
        </p:nvGrpSpPr>
        <p:grpSpPr>
          <a:xfrm>
            <a:off x="-7200" y="115308"/>
            <a:ext cx="10980000" cy="7483831"/>
            <a:chOff x="-7200" y="115308"/>
            <a:chExt cx="10980000" cy="7483831"/>
          </a:xfrm>
        </p:grpSpPr>
        <p:grpSp>
          <p:nvGrpSpPr>
            <p:cNvPr id="4" name="Group 3"/>
            <p:cNvGrpSpPr/>
            <p:nvPr/>
          </p:nvGrpSpPr>
          <p:grpSpPr>
            <a:xfrm flipH="1" flipV="1">
              <a:off x="7495904" y="5370578"/>
              <a:ext cx="2702715" cy="381000"/>
              <a:chOff x="0" y="0"/>
              <a:chExt cx="8305800" cy="914400"/>
            </a:xfrm>
            <a:solidFill>
              <a:srgbClr val="6CA400"/>
            </a:solidFill>
          </p:grpSpPr>
          <p:sp>
            <p:nvSpPr>
              <p:cNvPr id="70" name="Rectangle 69"/>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ight Triangle 70"/>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7865507" y="5411988"/>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Aviation &amp; Space</a:t>
              </a:r>
              <a:endParaRPr lang="en-GB" sz="14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6550" y="5436447"/>
              <a:ext cx="375035" cy="248225"/>
            </a:xfrm>
            <a:prstGeom prst="rect">
              <a:avLst/>
            </a:prstGeom>
          </p:spPr>
        </p:pic>
        <p:grpSp>
          <p:nvGrpSpPr>
            <p:cNvPr id="7" name="Group 6"/>
            <p:cNvGrpSpPr/>
            <p:nvPr/>
          </p:nvGrpSpPr>
          <p:grpSpPr>
            <a:xfrm flipH="1" flipV="1">
              <a:off x="3897598" y="3768590"/>
              <a:ext cx="2702714" cy="381000"/>
              <a:chOff x="0" y="0"/>
              <a:chExt cx="8305800" cy="914400"/>
            </a:xfrm>
            <a:solidFill>
              <a:srgbClr val="6CA400"/>
            </a:solidFill>
          </p:grpSpPr>
          <p:sp>
            <p:nvSpPr>
              <p:cNvPr id="68" name="Rectangle 67"/>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ight Triangle 68"/>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267200" y="3810000"/>
              <a:ext cx="2057400"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Life</a:t>
              </a:r>
              <a:endParaRPr lang="en-GB" sz="1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350453" y="4249781"/>
              <a:ext cx="2946606" cy="830997"/>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Group</a:t>
              </a:r>
            </a:p>
            <a:p>
              <a:r>
                <a:rPr lang="en-GB" sz="1200" dirty="0" smtClean="0">
                  <a:solidFill>
                    <a:schemeClr val="bg1">
                      <a:lumMod val="50000"/>
                    </a:schemeClr>
                  </a:solidFill>
                  <a:latin typeface="Arial" panose="020B0604020202020204" pitchFamily="34" charset="0"/>
                  <a:cs typeface="Arial" panose="020B0604020202020204" pitchFamily="34" charset="0"/>
                </a:rPr>
                <a:t>Employer &amp; Employee Assistance</a:t>
              </a:r>
            </a:p>
            <a:p>
              <a:r>
                <a:rPr lang="en-GB" sz="1200" dirty="0" smtClean="0">
                  <a:solidFill>
                    <a:schemeClr val="bg1">
                      <a:lumMod val="50000"/>
                    </a:schemeClr>
                  </a:solidFill>
                  <a:latin typeface="Arial" panose="020B0604020202020204" pitchFamily="34" charset="0"/>
                  <a:cs typeface="Arial" panose="020B0604020202020204" pitchFamily="34" charset="0"/>
                </a:rPr>
                <a:t>Master Trusts</a:t>
              </a:r>
            </a:p>
            <a:p>
              <a:r>
                <a:rPr lang="en-GB" sz="1200" dirty="0" smtClean="0">
                  <a:solidFill>
                    <a:schemeClr val="bg1">
                      <a:lumMod val="50000"/>
                    </a:schemeClr>
                  </a:solidFill>
                  <a:latin typeface="Arial" panose="020B0604020202020204" pitchFamily="34" charset="0"/>
                  <a:cs typeface="Arial" panose="020B0604020202020204" pitchFamily="34" charset="0"/>
                </a:rPr>
                <a:t>Individual</a:t>
              </a:r>
              <a:endParaRPr lang="en-GB" sz="1200" dirty="0">
                <a:solidFill>
                  <a:schemeClr val="bg1">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981" y="3702020"/>
              <a:ext cx="350986" cy="467983"/>
            </a:xfrm>
            <a:prstGeom prst="rect">
              <a:avLst/>
            </a:prstGeom>
          </p:spPr>
        </p:pic>
        <p:grpSp>
          <p:nvGrpSpPr>
            <p:cNvPr id="11" name="Group 10"/>
            <p:cNvGrpSpPr/>
            <p:nvPr/>
          </p:nvGrpSpPr>
          <p:grpSpPr>
            <a:xfrm flipH="1" flipV="1">
              <a:off x="3891435" y="6686150"/>
              <a:ext cx="2702715" cy="381000"/>
              <a:chOff x="0" y="0"/>
              <a:chExt cx="8305800" cy="914400"/>
            </a:xfrm>
            <a:solidFill>
              <a:srgbClr val="6CA400"/>
            </a:solidFill>
          </p:grpSpPr>
          <p:sp>
            <p:nvSpPr>
              <p:cNvPr id="66" name="Rectangle 65"/>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ight Triangle 66"/>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261038" y="6727560"/>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Political Risk &amp; Terror</a:t>
              </a:r>
              <a:endParaRPr lang="en-GB" sz="14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4350453" y="7121096"/>
              <a:ext cx="2263744" cy="461665"/>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Kidnap &amp; Ransom</a:t>
              </a:r>
            </a:p>
            <a:p>
              <a:r>
                <a:rPr lang="en-GB" sz="1200" dirty="0" smtClean="0">
                  <a:solidFill>
                    <a:schemeClr val="bg1">
                      <a:lumMod val="50000"/>
                    </a:schemeClr>
                  </a:solidFill>
                  <a:latin typeface="Arial" panose="020B0604020202020204" pitchFamily="34" charset="0"/>
                  <a:cs typeface="Arial" panose="020B0604020202020204" pitchFamily="34" charset="0"/>
                </a:rPr>
                <a:t>Terrorism</a:t>
              </a:r>
              <a:endParaRPr lang="en-GB" sz="1200" dirty="0">
                <a:solidFill>
                  <a:schemeClr val="bg1">
                    <a:lumMod val="50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7981" y="6656116"/>
              <a:ext cx="374272" cy="519074"/>
            </a:xfrm>
            <a:prstGeom prst="rect">
              <a:avLst/>
            </a:prstGeom>
          </p:spPr>
        </p:pic>
        <p:grpSp>
          <p:nvGrpSpPr>
            <p:cNvPr id="15" name="Group 14"/>
            <p:cNvGrpSpPr/>
            <p:nvPr/>
          </p:nvGrpSpPr>
          <p:grpSpPr>
            <a:xfrm flipH="1" flipV="1">
              <a:off x="275636" y="6700876"/>
              <a:ext cx="2702715" cy="381000"/>
              <a:chOff x="0" y="0"/>
              <a:chExt cx="8305800" cy="914400"/>
            </a:xfrm>
            <a:solidFill>
              <a:srgbClr val="6CA400"/>
            </a:solidFill>
          </p:grpSpPr>
          <p:sp>
            <p:nvSpPr>
              <p:cNvPr id="64" name="Rectangle 63"/>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Triangle 64"/>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648767" y="6714473"/>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Marine</a:t>
              </a:r>
              <a:endParaRPr lang="en-GB" sz="14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718136" y="7137474"/>
              <a:ext cx="2263744" cy="461665"/>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Cargo &amp; Specie</a:t>
              </a:r>
            </a:p>
            <a:p>
              <a:r>
                <a:rPr lang="en-GB" sz="1200" dirty="0" smtClean="0">
                  <a:solidFill>
                    <a:schemeClr val="bg1">
                      <a:lumMod val="50000"/>
                    </a:schemeClr>
                  </a:solidFill>
                  <a:latin typeface="Arial" panose="020B0604020202020204" pitchFamily="34" charset="0"/>
                  <a:cs typeface="Arial" panose="020B0604020202020204" pitchFamily="34" charset="0"/>
                </a:rPr>
                <a:t>Liability</a:t>
              </a:r>
              <a:endParaRPr lang="en-GB" sz="1200" dirty="0">
                <a:solidFill>
                  <a:schemeClr val="bg1">
                    <a:lumMod val="50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6057" y="6719490"/>
              <a:ext cx="299478" cy="314944"/>
            </a:xfrm>
            <a:prstGeom prst="rect">
              <a:avLst/>
            </a:prstGeom>
          </p:spPr>
        </p:pic>
        <p:pic>
          <p:nvPicPr>
            <p:cNvPr id="19" name="Picture 18"/>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48154" y="115308"/>
              <a:ext cx="1066892" cy="829128"/>
            </a:xfrm>
            <a:prstGeom prst="rect">
              <a:avLst/>
            </a:prstGeom>
          </p:spPr>
        </p:pic>
        <p:sp>
          <p:nvSpPr>
            <p:cNvPr id="20" name="Title 1"/>
            <p:cNvSpPr txBox="1">
              <a:spLocks/>
            </p:cNvSpPr>
            <p:nvPr/>
          </p:nvSpPr>
          <p:spPr>
            <a:xfrm>
              <a:off x="76200" y="673179"/>
              <a:ext cx="7156174" cy="655461"/>
            </a:xfrm>
            <a:prstGeom prst="rect">
              <a:avLst/>
            </a:prstGeom>
          </p:spPr>
          <p:txBody>
            <a:bodyPr>
              <a:normAutofit/>
            </a:bodyPr>
            <a:lstStyle>
              <a:lvl1pPr>
                <a:defRPr>
                  <a:latin typeface="+mj-lt"/>
                  <a:ea typeface="+mj-ea"/>
                  <a:cs typeface="+mj-cs"/>
                </a:defRPr>
              </a:lvl1pPr>
            </a:lstStyle>
            <a:p>
              <a:pPr marL="171450"/>
              <a:r>
                <a:rPr lang="en-US" sz="3200" kern="0" dirty="0" smtClean="0">
                  <a:solidFill>
                    <a:srgbClr val="002D73"/>
                  </a:solidFill>
                  <a:latin typeface="Arial" panose="020B0604020202020204" pitchFamily="34" charset="0"/>
                  <a:cs typeface="Arial" panose="020B0604020202020204" pitchFamily="34" charset="0"/>
                </a:rPr>
                <a:t>Product Overview</a:t>
              </a:r>
              <a:endParaRPr lang="en-US" sz="3200" kern="0" dirty="0">
                <a:solidFill>
                  <a:srgbClr val="002D73"/>
                </a:solidFill>
                <a:latin typeface="Arial" panose="020B0604020202020204" pitchFamily="34" charset="0"/>
                <a:cs typeface="Arial" panose="020B0604020202020204" pitchFamily="34" charset="0"/>
              </a:endParaRPr>
            </a:p>
          </p:txBody>
        </p:sp>
        <p:sp>
          <p:nvSpPr>
            <p:cNvPr id="21" name="Rectangle 20"/>
            <p:cNvSpPr/>
            <p:nvPr/>
          </p:nvSpPr>
          <p:spPr>
            <a:xfrm>
              <a:off x="-7200" y="1396819"/>
              <a:ext cx="10980000" cy="45719"/>
            </a:xfrm>
            <a:prstGeom prst="rect">
              <a:avLst/>
            </a:prstGeom>
            <a:solidFill>
              <a:srgbClr val="587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flipH="1" flipV="1">
              <a:off x="281633" y="5358293"/>
              <a:ext cx="2702715" cy="381000"/>
              <a:chOff x="0" y="0"/>
              <a:chExt cx="8305800" cy="914400"/>
            </a:xfrm>
            <a:solidFill>
              <a:srgbClr val="6CA400"/>
            </a:solidFill>
          </p:grpSpPr>
          <p:sp>
            <p:nvSpPr>
              <p:cNvPr id="62" name="Rectangle 61"/>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ight Triangle 62"/>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flipH="1" flipV="1">
              <a:off x="282694" y="1688822"/>
              <a:ext cx="2702714" cy="381000"/>
              <a:chOff x="0" y="0"/>
              <a:chExt cx="8305800" cy="914400"/>
            </a:xfrm>
            <a:solidFill>
              <a:srgbClr val="6CA400"/>
            </a:solidFill>
          </p:grpSpPr>
          <p:sp>
            <p:nvSpPr>
              <p:cNvPr id="60" name="Rectangle 59"/>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652296" y="1730232"/>
              <a:ext cx="2057400"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Accident &amp; Health</a:t>
              </a:r>
              <a:endParaRPr lang="en-GB" sz="1400" b="1"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739894" y="2171216"/>
              <a:ext cx="2097659" cy="2862322"/>
            </a:xfrm>
            <a:prstGeom prst="rect">
              <a:avLst/>
            </a:prstGeom>
            <a:noFill/>
          </p:spPr>
          <p:txBody>
            <a:bodyPr wrap="squar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Accident &amp; Sickness</a:t>
              </a:r>
            </a:p>
            <a:p>
              <a:r>
                <a:rPr lang="en-GB" sz="1200" dirty="0">
                  <a:solidFill>
                    <a:schemeClr val="bg1">
                      <a:lumMod val="50000"/>
                    </a:schemeClr>
                  </a:solidFill>
                  <a:latin typeface="Arial" panose="020B0604020202020204" pitchFamily="34" charset="0"/>
                  <a:cs typeface="Arial" panose="020B0604020202020204" pitchFamily="34" charset="0"/>
                </a:rPr>
                <a:t>Group Travel </a:t>
              </a:r>
            </a:p>
            <a:p>
              <a:r>
                <a:rPr lang="en-GB" sz="1200" dirty="0">
                  <a:solidFill>
                    <a:schemeClr val="bg1">
                      <a:lumMod val="50000"/>
                    </a:schemeClr>
                  </a:solidFill>
                  <a:latin typeface="Arial" panose="020B0604020202020204" pitchFamily="34" charset="0"/>
                  <a:cs typeface="Arial" panose="020B0604020202020204" pitchFamily="34" charset="0"/>
                </a:rPr>
                <a:t>Group Life</a:t>
              </a:r>
            </a:p>
            <a:p>
              <a:r>
                <a:rPr lang="en-GB" sz="1200" dirty="0">
                  <a:solidFill>
                    <a:schemeClr val="bg1">
                      <a:lumMod val="50000"/>
                    </a:schemeClr>
                  </a:solidFill>
                  <a:latin typeface="Arial" panose="020B0604020202020204" pitchFamily="34" charset="0"/>
                  <a:cs typeface="Arial" panose="020B0604020202020204" pitchFamily="34" charset="0"/>
                </a:rPr>
                <a:t>Group Employee Benefits</a:t>
              </a:r>
            </a:p>
            <a:p>
              <a:r>
                <a:rPr lang="en-GB" sz="1200" dirty="0">
                  <a:solidFill>
                    <a:schemeClr val="bg1">
                      <a:lumMod val="50000"/>
                    </a:schemeClr>
                  </a:solidFill>
                  <a:latin typeface="Arial" panose="020B0604020202020204" pitchFamily="34" charset="0"/>
                  <a:cs typeface="Arial" panose="020B0604020202020204" pitchFamily="34" charset="0"/>
                </a:rPr>
                <a:t>Group Business Travel </a:t>
              </a:r>
            </a:p>
            <a:p>
              <a:r>
                <a:rPr lang="en-GB" sz="1200" dirty="0">
                  <a:solidFill>
                    <a:schemeClr val="bg1">
                      <a:lumMod val="50000"/>
                    </a:schemeClr>
                  </a:solidFill>
                  <a:latin typeface="Arial" panose="020B0604020202020204" pitchFamily="34" charset="0"/>
                  <a:cs typeface="Arial" panose="020B0604020202020204" pitchFamily="34" charset="0"/>
                </a:rPr>
                <a:t>Personal Accident</a:t>
              </a:r>
            </a:p>
            <a:p>
              <a:r>
                <a:rPr lang="en-GB" sz="1200" dirty="0">
                  <a:solidFill>
                    <a:schemeClr val="bg1">
                      <a:lumMod val="50000"/>
                    </a:schemeClr>
                  </a:solidFill>
                  <a:latin typeface="Arial" panose="020B0604020202020204" pitchFamily="34" charset="0"/>
                  <a:cs typeface="Arial" panose="020B0604020202020204" pitchFamily="34" charset="0"/>
                </a:rPr>
                <a:t>Medical Expenses </a:t>
              </a:r>
            </a:p>
            <a:p>
              <a:r>
                <a:rPr lang="en-GB" sz="1200" dirty="0">
                  <a:solidFill>
                    <a:schemeClr val="bg1">
                      <a:lumMod val="50000"/>
                    </a:schemeClr>
                  </a:solidFill>
                  <a:latin typeface="Arial" panose="020B0604020202020204" pitchFamily="34" charset="0"/>
                  <a:cs typeface="Arial" panose="020B0604020202020204" pitchFamily="34" charset="0"/>
                </a:rPr>
                <a:t>Payment Protection</a:t>
              </a:r>
            </a:p>
            <a:p>
              <a:r>
                <a:rPr lang="en-GB" sz="1200" dirty="0">
                  <a:solidFill>
                    <a:schemeClr val="bg1">
                      <a:lumMod val="50000"/>
                    </a:schemeClr>
                  </a:solidFill>
                  <a:latin typeface="Arial" panose="020B0604020202020204" pitchFamily="34" charset="0"/>
                  <a:cs typeface="Arial" panose="020B0604020202020204" pitchFamily="34" charset="0"/>
                </a:rPr>
                <a:t>Locum</a:t>
              </a:r>
            </a:p>
            <a:p>
              <a:r>
                <a:rPr lang="en-GB" sz="1200" dirty="0">
                  <a:solidFill>
                    <a:schemeClr val="bg1">
                      <a:lumMod val="50000"/>
                    </a:schemeClr>
                  </a:solidFill>
                  <a:latin typeface="Arial" panose="020B0604020202020204" pitchFamily="34" charset="0"/>
                  <a:cs typeface="Arial" panose="020B0604020202020204" pitchFamily="34" charset="0"/>
                </a:rPr>
                <a:t>Bill Protection </a:t>
              </a:r>
            </a:p>
            <a:p>
              <a:r>
                <a:rPr lang="en-GB" sz="1200" dirty="0">
                  <a:solidFill>
                    <a:schemeClr val="bg1">
                      <a:lumMod val="50000"/>
                    </a:schemeClr>
                  </a:solidFill>
                  <a:latin typeface="Arial" panose="020B0604020202020204" pitchFamily="34" charset="0"/>
                  <a:cs typeface="Arial" panose="020B0604020202020204" pitchFamily="34" charset="0"/>
                </a:rPr>
                <a:t>Critical Illness</a:t>
              </a:r>
            </a:p>
            <a:p>
              <a:r>
                <a:rPr lang="en-GB" sz="1200" dirty="0">
                  <a:solidFill>
                    <a:schemeClr val="bg1">
                      <a:lumMod val="50000"/>
                    </a:schemeClr>
                  </a:solidFill>
                  <a:latin typeface="Arial" panose="020B0604020202020204" pitchFamily="34" charset="0"/>
                  <a:cs typeface="Arial" panose="020B0604020202020204" pitchFamily="34" charset="0"/>
                </a:rPr>
                <a:t>Travel Risks </a:t>
              </a:r>
            </a:p>
            <a:p>
              <a:r>
                <a:rPr lang="en-GB" sz="1200" dirty="0">
                  <a:solidFill>
                    <a:schemeClr val="bg1">
                      <a:lumMod val="50000"/>
                    </a:schemeClr>
                  </a:solidFill>
                  <a:latin typeface="Arial" panose="020B0604020202020204" pitchFamily="34" charset="0"/>
                  <a:cs typeface="Arial" panose="020B0604020202020204" pitchFamily="34" charset="0"/>
                </a:rPr>
                <a:t>Private Medical Insurance </a:t>
              </a:r>
            </a:p>
            <a:p>
              <a:r>
                <a:rPr lang="en-GB" sz="1200" dirty="0">
                  <a:solidFill>
                    <a:schemeClr val="bg1">
                      <a:lumMod val="50000"/>
                    </a:schemeClr>
                  </a:solidFill>
                  <a:latin typeface="Arial" panose="020B0604020202020204" pitchFamily="34" charset="0"/>
                  <a:cs typeface="Arial" panose="020B0604020202020204" pitchFamily="34" charset="0"/>
                </a:rPr>
                <a:t>Long Term Sickness </a:t>
              </a:r>
            </a:p>
            <a:p>
              <a:r>
                <a:rPr lang="en-GB" sz="1200" dirty="0">
                  <a:solidFill>
                    <a:schemeClr val="bg1">
                      <a:lumMod val="50000"/>
                    </a:schemeClr>
                  </a:solidFill>
                  <a:latin typeface="Arial" panose="020B0604020202020204" pitchFamily="34" charset="0"/>
                  <a:cs typeface="Arial" panose="020B0604020202020204" pitchFamily="34" charset="0"/>
                </a:rPr>
                <a:t>Dental</a:t>
              </a:r>
            </a:p>
          </p:txBody>
        </p:sp>
        <p:grpSp>
          <p:nvGrpSpPr>
            <p:cNvPr id="26" name="Group 25"/>
            <p:cNvGrpSpPr/>
            <p:nvPr/>
          </p:nvGrpSpPr>
          <p:grpSpPr>
            <a:xfrm flipH="1" flipV="1">
              <a:off x="3893252" y="1717276"/>
              <a:ext cx="2702715" cy="381000"/>
              <a:chOff x="0" y="0"/>
              <a:chExt cx="8305800" cy="914400"/>
            </a:xfrm>
            <a:solidFill>
              <a:srgbClr val="6CA400"/>
            </a:solidFill>
          </p:grpSpPr>
          <p:sp>
            <p:nvSpPr>
              <p:cNvPr id="58" name="Rectangle 57"/>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Triangle 58"/>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4262855" y="1758686"/>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Warranty &amp; Special Risks</a:t>
              </a:r>
              <a:endParaRPr lang="en-GB" sz="1400" b="1"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4350453" y="2177540"/>
              <a:ext cx="3128296" cy="1384995"/>
            </a:xfrm>
            <a:prstGeom prst="rect">
              <a:avLst/>
            </a:prstGeom>
            <a:noFill/>
          </p:spPr>
          <p:txBody>
            <a:bodyPr wrap="squar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Consumer Products </a:t>
              </a:r>
            </a:p>
            <a:p>
              <a:r>
                <a:rPr lang="en-GB" sz="1200" dirty="0">
                  <a:solidFill>
                    <a:schemeClr val="bg1">
                      <a:lumMod val="50000"/>
                    </a:schemeClr>
                  </a:solidFill>
                  <a:latin typeface="Arial" panose="020B0604020202020204" pitchFamily="34" charset="0"/>
                  <a:cs typeface="Arial" panose="020B0604020202020204" pitchFamily="34" charset="0"/>
                </a:rPr>
                <a:t>Financial</a:t>
              </a:r>
            </a:p>
            <a:p>
              <a:r>
                <a:rPr lang="en-GB" sz="1200" dirty="0">
                  <a:solidFill>
                    <a:schemeClr val="bg1">
                      <a:lumMod val="50000"/>
                    </a:schemeClr>
                  </a:solidFill>
                  <a:latin typeface="Arial" panose="020B0604020202020204" pitchFamily="34" charset="0"/>
                  <a:cs typeface="Arial" panose="020B0604020202020204" pitchFamily="34" charset="0"/>
                </a:rPr>
                <a:t>Home </a:t>
              </a:r>
            </a:p>
            <a:p>
              <a:r>
                <a:rPr lang="en-GB" sz="1200" dirty="0">
                  <a:solidFill>
                    <a:schemeClr val="bg1">
                      <a:lumMod val="50000"/>
                    </a:schemeClr>
                  </a:solidFill>
                  <a:latin typeface="Arial" panose="020B0604020202020204" pitchFamily="34" charset="0"/>
                  <a:cs typeface="Arial" panose="020B0604020202020204" pitchFamily="34" charset="0"/>
                </a:rPr>
                <a:t>Motor </a:t>
              </a:r>
            </a:p>
            <a:p>
              <a:r>
                <a:rPr lang="en-GB" sz="1200" dirty="0">
                  <a:solidFill>
                    <a:schemeClr val="bg1">
                      <a:lumMod val="50000"/>
                    </a:schemeClr>
                  </a:solidFill>
                  <a:latin typeface="Arial" panose="020B0604020202020204" pitchFamily="34" charset="0"/>
                  <a:cs typeface="Arial" panose="020B0604020202020204" pitchFamily="34" charset="0"/>
                </a:rPr>
                <a:t>Structural Defects</a:t>
              </a:r>
            </a:p>
            <a:p>
              <a:r>
                <a:rPr lang="en-GB" sz="1200" dirty="0">
                  <a:solidFill>
                    <a:schemeClr val="bg1">
                      <a:lumMod val="50000"/>
                    </a:schemeClr>
                  </a:solidFill>
                  <a:latin typeface="Arial" panose="020B0604020202020204" pitchFamily="34" charset="0"/>
                  <a:cs typeface="Arial" panose="020B0604020202020204" pitchFamily="34" charset="0"/>
                </a:rPr>
                <a:t>Plant, Forestry and </a:t>
              </a:r>
              <a:endParaRPr lang="en-GB" sz="1200" dirty="0" smtClean="0">
                <a:solidFill>
                  <a:schemeClr val="bg1">
                    <a:lumMod val="50000"/>
                  </a:schemeClr>
                </a:solidFill>
                <a:latin typeface="Arial" panose="020B0604020202020204" pitchFamily="34" charset="0"/>
                <a:cs typeface="Arial" panose="020B0604020202020204" pitchFamily="34" charset="0"/>
              </a:endParaRPr>
            </a:p>
            <a:p>
              <a:r>
                <a:rPr lang="en-GB" sz="1200" dirty="0" smtClean="0">
                  <a:solidFill>
                    <a:schemeClr val="bg1">
                      <a:lumMod val="50000"/>
                    </a:schemeClr>
                  </a:solidFill>
                  <a:latin typeface="Arial" panose="020B0604020202020204" pitchFamily="34" charset="0"/>
                  <a:cs typeface="Arial" panose="020B0604020202020204" pitchFamily="34" charset="0"/>
                </a:rPr>
                <a:t>Agricultural </a:t>
              </a:r>
              <a:r>
                <a:rPr lang="en-GB" sz="1200" dirty="0">
                  <a:solidFill>
                    <a:schemeClr val="bg1">
                      <a:lumMod val="50000"/>
                    </a:schemeClr>
                  </a:solidFill>
                  <a:latin typeface="Arial" panose="020B0604020202020204" pitchFamily="34" charset="0"/>
                  <a:cs typeface="Arial" panose="020B0604020202020204" pitchFamily="34" charset="0"/>
                </a:rPr>
                <a:t>equipment</a:t>
              </a:r>
            </a:p>
          </p:txBody>
        </p:sp>
        <p:grpSp>
          <p:nvGrpSpPr>
            <p:cNvPr id="29" name="Group 28"/>
            <p:cNvGrpSpPr/>
            <p:nvPr/>
          </p:nvGrpSpPr>
          <p:grpSpPr>
            <a:xfrm flipH="1" flipV="1">
              <a:off x="7452375" y="1688822"/>
              <a:ext cx="2702715" cy="381000"/>
              <a:chOff x="0" y="0"/>
              <a:chExt cx="8305800" cy="914400"/>
            </a:xfrm>
            <a:solidFill>
              <a:srgbClr val="6CA400"/>
            </a:solidFill>
          </p:grpSpPr>
          <p:sp>
            <p:nvSpPr>
              <p:cNvPr id="56" name="Rectangle 55"/>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Triangle 56"/>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7821978" y="1730232"/>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Property</a:t>
              </a:r>
              <a:endParaRPr lang="en-GB" sz="14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7973217" y="2171216"/>
              <a:ext cx="2263744" cy="1015663"/>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Caravan</a:t>
              </a:r>
            </a:p>
            <a:p>
              <a:r>
                <a:rPr lang="en-GB" sz="1200" dirty="0" smtClean="0">
                  <a:solidFill>
                    <a:schemeClr val="bg1">
                      <a:lumMod val="50000"/>
                    </a:schemeClr>
                  </a:solidFill>
                  <a:latin typeface="Arial" panose="020B0604020202020204" pitchFamily="34" charset="0"/>
                  <a:cs typeface="Arial" panose="020B0604020202020204" pitchFamily="34" charset="0"/>
                </a:rPr>
                <a:t>Commercial</a:t>
              </a:r>
            </a:p>
            <a:p>
              <a:r>
                <a:rPr lang="en-GB" sz="1200" dirty="0" smtClean="0">
                  <a:solidFill>
                    <a:schemeClr val="bg1">
                      <a:lumMod val="50000"/>
                    </a:schemeClr>
                  </a:solidFill>
                  <a:latin typeface="Arial" panose="020B0604020202020204" pitchFamily="34" charset="0"/>
                  <a:cs typeface="Arial" panose="020B0604020202020204" pitchFamily="34" charset="0"/>
                </a:rPr>
                <a:t>Household</a:t>
              </a:r>
            </a:p>
            <a:p>
              <a:r>
                <a:rPr lang="en-GB" sz="1200" dirty="0" smtClean="0">
                  <a:solidFill>
                    <a:schemeClr val="bg1">
                      <a:lumMod val="50000"/>
                    </a:schemeClr>
                  </a:solidFill>
                  <a:latin typeface="Arial" panose="020B0604020202020204" pitchFamily="34" charset="0"/>
                  <a:cs typeface="Arial" panose="020B0604020202020204" pitchFamily="34" charset="0"/>
                </a:rPr>
                <a:t>Energy</a:t>
              </a:r>
            </a:p>
            <a:p>
              <a:r>
                <a:rPr lang="en-GB" sz="1200" dirty="0" smtClean="0">
                  <a:solidFill>
                    <a:schemeClr val="bg1">
                      <a:lumMod val="50000"/>
                    </a:schemeClr>
                  </a:solidFill>
                  <a:latin typeface="Arial" panose="020B0604020202020204" pitchFamily="34" charset="0"/>
                  <a:cs typeface="Arial" panose="020B0604020202020204" pitchFamily="34" charset="0"/>
                </a:rPr>
                <a:t>Direct &amp; Facultative</a:t>
              </a:r>
              <a:endParaRPr lang="en-GB" sz="1200" dirty="0">
                <a:solidFill>
                  <a:schemeClr val="bg1">
                    <a:lumMod val="50000"/>
                  </a:schemeClr>
                </a:solidFill>
                <a:latin typeface="Arial" panose="020B0604020202020204" pitchFamily="34" charset="0"/>
                <a:cs typeface="Arial" panose="020B0604020202020204" pitchFamily="34" charset="0"/>
              </a:endParaRPr>
            </a:p>
          </p:txBody>
        </p:sp>
        <p:grpSp>
          <p:nvGrpSpPr>
            <p:cNvPr id="32" name="Group 31"/>
            <p:cNvGrpSpPr/>
            <p:nvPr/>
          </p:nvGrpSpPr>
          <p:grpSpPr>
            <a:xfrm flipH="1" flipV="1">
              <a:off x="7489118" y="3799367"/>
              <a:ext cx="2702715" cy="381000"/>
              <a:chOff x="0" y="0"/>
              <a:chExt cx="8305800" cy="914400"/>
            </a:xfrm>
            <a:solidFill>
              <a:srgbClr val="6CA400"/>
            </a:solidFill>
          </p:grpSpPr>
          <p:sp>
            <p:nvSpPr>
              <p:cNvPr id="54" name="Rectangle 53"/>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ight Triangle 54"/>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p:cNvSpPr txBox="1"/>
            <p:nvPr/>
          </p:nvSpPr>
          <p:spPr>
            <a:xfrm>
              <a:off x="7858721" y="3840777"/>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Surety</a:t>
              </a:r>
              <a:endParaRPr lang="en-GB" sz="1400" b="1"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7972552" y="4270855"/>
              <a:ext cx="2263744" cy="830997"/>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Commercial </a:t>
              </a:r>
            </a:p>
            <a:p>
              <a:r>
                <a:rPr lang="en-GB" sz="1200" dirty="0" smtClean="0">
                  <a:solidFill>
                    <a:schemeClr val="bg1">
                      <a:lumMod val="50000"/>
                    </a:schemeClr>
                  </a:solidFill>
                  <a:latin typeface="Arial" panose="020B0604020202020204" pitchFamily="34" charset="0"/>
                  <a:cs typeface="Arial" panose="020B0604020202020204" pitchFamily="34" charset="0"/>
                </a:rPr>
                <a:t>Contract</a:t>
              </a:r>
            </a:p>
            <a:p>
              <a:r>
                <a:rPr lang="en-GB" sz="1200" dirty="0" smtClean="0">
                  <a:solidFill>
                    <a:schemeClr val="bg1">
                      <a:lumMod val="50000"/>
                    </a:schemeClr>
                  </a:solidFill>
                  <a:latin typeface="Arial" panose="020B0604020202020204" pitchFamily="34" charset="0"/>
                  <a:cs typeface="Arial" panose="020B0604020202020204" pitchFamily="34" charset="0"/>
                </a:rPr>
                <a:t>Travel</a:t>
              </a:r>
            </a:p>
            <a:p>
              <a:r>
                <a:rPr lang="en-GB" sz="1200" dirty="0" smtClean="0">
                  <a:solidFill>
                    <a:schemeClr val="bg1">
                      <a:lumMod val="50000"/>
                    </a:schemeClr>
                  </a:solidFill>
                  <a:latin typeface="Arial" panose="020B0604020202020204" pitchFamily="34" charset="0"/>
                  <a:cs typeface="Arial" panose="020B0604020202020204" pitchFamily="34" charset="0"/>
                </a:rPr>
                <a:t>Credit</a:t>
              </a:r>
              <a:endParaRPr lang="en-GB" sz="1200" dirty="0">
                <a:solidFill>
                  <a:schemeClr val="bg1">
                    <a:lumMod val="5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654764" y="5371890"/>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Legal Expenses</a:t>
              </a:r>
              <a:endParaRPr lang="en-GB" sz="1400" b="1"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742362" y="5813047"/>
              <a:ext cx="2263744" cy="461665"/>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After the Event</a:t>
              </a:r>
            </a:p>
            <a:p>
              <a:r>
                <a:rPr lang="en-GB" sz="1200" dirty="0" smtClean="0">
                  <a:solidFill>
                    <a:schemeClr val="bg1">
                      <a:lumMod val="50000"/>
                    </a:schemeClr>
                  </a:solidFill>
                  <a:latin typeface="Arial" panose="020B0604020202020204" pitchFamily="34" charset="0"/>
                  <a:cs typeface="Arial" panose="020B0604020202020204" pitchFamily="34" charset="0"/>
                </a:rPr>
                <a:t>Before the Event</a:t>
              </a:r>
              <a:endParaRPr lang="en-GB" sz="1200" dirty="0">
                <a:solidFill>
                  <a:schemeClr val="bg1">
                    <a:lumMod val="50000"/>
                  </a:schemeClr>
                </a:solidFill>
                <a:latin typeface="Arial" panose="020B0604020202020204" pitchFamily="34" charset="0"/>
                <a:cs typeface="Arial" panose="020B0604020202020204" pitchFamily="34" charset="0"/>
              </a:endParaRPr>
            </a:p>
          </p:txBody>
        </p:sp>
        <p:grpSp>
          <p:nvGrpSpPr>
            <p:cNvPr id="37" name="Group 36"/>
            <p:cNvGrpSpPr/>
            <p:nvPr/>
          </p:nvGrpSpPr>
          <p:grpSpPr>
            <a:xfrm flipH="1" flipV="1">
              <a:off x="3891435" y="5372178"/>
              <a:ext cx="2702715" cy="381000"/>
              <a:chOff x="0" y="0"/>
              <a:chExt cx="8305800" cy="914400"/>
            </a:xfrm>
            <a:solidFill>
              <a:srgbClr val="6CA400"/>
            </a:solidFill>
          </p:grpSpPr>
          <p:sp>
            <p:nvSpPr>
              <p:cNvPr id="52" name="Rectangle 51"/>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Triangle 52"/>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p:cNvSpPr txBox="1"/>
            <p:nvPr/>
          </p:nvSpPr>
          <p:spPr>
            <a:xfrm>
              <a:off x="4261038" y="5413588"/>
              <a:ext cx="2333113"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Professional Lines</a:t>
              </a:r>
              <a:endParaRPr lang="en-GB" sz="1400" b="1"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4350453" y="5866742"/>
              <a:ext cx="2263744" cy="646331"/>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Professional Indemnity</a:t>
              </a:r>
            </a:p>
            <a:p>
              <a:r>
                <a:rPr lang="en-GB" sz="1200" dirty="0" smtClean="0">
                  <a:solidFill>
                    <a:schemeClr val="bg1">
                      <a:lumMod val="50000"/>
                    </a:schemeClr>
                  </a:solidFill>
                  <a:latin typeface="Arial" panose="020B0604020202020204" pitchFamily="34" charset="0"/>
                  <a:cs typeface="Arial" panose="020B0604020202020204" pitchFamily="34" charset="0"/>
                </a:rPr>
                <a:t>Liability</a:t>
              </a:r>
            </a:p>
            <a:p>
              <a:r>
                <a:rPr lang="en-GB" sz="1200" dirty="0" smtClean="0">
                  <a:solidFill>
                    <a:schemeClr val="bg1">
                      <a:lumMod val="50000"/>
                    </a:schemeClr>
                  </a:solidFill>
                  <a:latin typeface="Arial" panose="020B0604020202020204" pitchFamily="34" charset="0"/>
                  <a:cs typeface="Arial" panose="020B0604020202020204" pitchFamily="34" charset="0"/>
                </a:rPr>
                <a:t>Technology &amp; Cyber</a:t>
              </a:r>
              <a:endParaRPr lang="en-GB" sz="1200" dirty="0">
                <a:solidFill>
                  <a:schemeClr val="bg1">
                    <a:lumMod val="50000"/>
                  </a:schemeClr>
                </a:solidFill>
                <a:latin typeface="Arial" panose="020B0604020202020204" pitchFamily="34" charset="0"/>
                <a:cs typeface="Arial" panose="020B0604020202020204" pitchFamily="34" charset="0"/>
              </a:endParaRPr>
            </a:p>
          </p:txBody>
        </p:sp>
        <p:grpSp>
          <p:nvGrpSpPr>
            <p:cNvPr id="40" name="Group 39"/>
            <p:cNvGrpSpPr/>
            <p:nvPr/>
          </p:nvGrpSpPr>
          <p:grpSpPr>
            <a:xfrm flipH="1" flipV="1">
              <a:off x="7495905" y="6673063"/>
              <a:ext cx="2702714" cy="381000"/>
              <a:chOff x="0" y="0"/>
              <a:chExt cx="8305800" cy="914400"/>
            </a:xfrm>
            <a:solidFill>
              <a:srgbClr val="6CA400"/>
            </a:solidFill>
          </p:grpSpPr>
          <p:sp>
            <p:nvSpPr>
              <p:cNvPr id="50" name="Rectangle 49"/>
              <p:cNvSpPr/>
              <p:nvPr/>
            </p:nvSpPr>
            <p:spPr>
              <a:xfrm>
                <a:off x="0" y="0"/>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Triangle 50"/>
              <p:cNvSpPr/>
              <p:nvPr/>
            </p:nvSpPr>
            <p:spPr>
              <a:xfrm flipV="1">
                <a:off x="7696200" y="2486"/>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p:cNvSpPr txBox="1"/>
            <p:nvPr/>
          </p:nvSpPr>
          <p:spPr>
            <a:xfrm>
              <a:off x="7865507" y="6714473"/>
              <a:ext cx="2057400" cy="307777"/>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Mortgage Insurance</a:t>
              </a:r>
              <a:endParaRPr lang="en-GB" sz="1400" b="1" dirty="0">
                <a:solidFill>
                  <a:schemeClr val="bg1"/>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4440" y="1687004"/>
              <a:ext cx="385752" cy="390237"/>
            </a:xfrm>
            <a:prstGeom prst="rect">
              <a:avLst/>
            </a:prstGeom>
          </p:spPr>
        </p:pic>
        <p:pic>
          <p:nvPicPr>
            <p:cNvPr id="43" name="Picture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7934" y="5331173"/>
              <a:ext cx="394319" cy="405251"/>
            </a:xfrm>
            <a:prstGeom prst="rect">
              <a:avLst/>
            </a:prstGeom>
          </p:spPr>
        </p:pic>
        <p:pic>
          <p:nvPicPr>
            <p:cNvPr id="44" name="Picture 4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2404" y="1760939"/>
              <a:ext cx="450802" cy="235729"/>
            </a:xfrm>
            <a:prstGeom prst="rect">
              <a:avLst/>
            </a:prstGeom>
          </p:spPr>
        </p:pic>
        <p:pic>
          <p:nvPicPr>
            <p:cNvPr id="45" name="Picture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65617" y="3777929"/>
              <a:ext cx="385163" cy="385163"/>
            </a:xfrm>
            <a:prstGeom prst="rect">
              <a:avLst/>
            </a:prstGeom>
          </p:spPr>
        </p:pic>
        <p:pic>
          <p:nvPicPr>
            <p:cNvPr id="46" name="Picture 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95967" y="1666355"/>
              <a:ext cx="552622" cy="430885"/>
            </a:xfrm>
            <a:prstGeom prst="rect">
              <a:avLst/>
            </a:prstGeom>
          </p:spPr>
        </p:pic>
        <p:pic>
          <p:nvPicPr>
            <p:cNvPr id="47" name="Picture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59193" y="5376829"/>
              <a:ext cx="396120" cy="396120"/>
            </a:xfrm>
            <a:prstGeom prst="rect">
              <a:avLst/>
            </a:prstGeom>
          </p:spPr>
        </p:pic>
        <p:pic>
          <p:nvPicPr>
            <p:cNvPr id="48" name="Picture 4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272403" y="6646723"/>
              <a:ext cx="381000" cy="386953"/>
            </a:xfrm>
            <a:prstGeom prst="rect">
              <a:avLst/>
            </a:prstGeom>
          </p:spPr>
        </p:pic>
        <p:sp>
          <p:nvSpPr>
            <p:cNvPr id="49" name="TextBox 48"/>
            <p:cNvSpPr txBox="1"/>
            <p:nvPr/>
          </p:nvSpPr>
          <p:spPr>
            <a:xfrm>
              <a:off x="7972552" y="5821271"/>
              <a:ext cx="2263744" cy="646331"/>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General Aviation</a:t>
              </a:r>
            </a:p>
            <a:p>
              <a:r>
                <a:rPr lang="en-GB" sz="1200" dirty="0" smtClean="0">
                  <a:solidFill>
                    <a:schemeClr val="bg1">
                      <a:lumMod val="50000"/>
                    </a:schemeClr>
                  </a:solidFill>
                  <a:latin typeface="Arial" panose="020B0604020202020204" pitchFamily="34" charset="0"/>
                  <a:cs typeface="Arial" panose="020B0604020202020204" pitchFamily="34" charset="0"/>
                </a:rPr>
                <a:t>Hull deductible</a:t>
              </a:r>
            </a:p>
            <a:p>
              <a:r>
                <a:rPr lang="en-GB" sz="1200" dirty="0" smtClean="0">
                  <a:solidFill>
                    <a:schemeClr val="bg1">
                      <a:lumMod val="50000"/>
                    </a:schemeClr>
                  </a:solidFill>
                  <a:latin typeface="Arial" panose="020B0604020202020204" pitchFamily="34" charset="0"/>
                  <a:cs typeface="Arial" panose="020B0604020202020204" pitchFamily="34" charset="0"/>
                </a:rPr>
                <a:t>Launch &amp; In-orbit</a:t>
              </a:r>
              <a:endParaRPr lang="en-GB" sz="1200" dirty="0">
                <a:solidFill>
                  <a:schemeClr val="bg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861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6996" y="59851"/>
            <a:ext cx="2169306" cy="1015636"/>
          </a:xfrm>
          <a:prstGeom prst="rect">
            <a:avLst/>
          </a:prstGeom>
        </p:spPr>
      </p:pic>
      <p:sp>
        <p:nvSpPr>
          <p:cNvPr id="6" name="Text Placeholder 2"/>
          <p:cNvSpPr>
            <a:spLocks noGrp="1"/>
          </p:cNvSpPr>
          <p:nvPr>
            <p:ph type="body" sz="quarter" idx="10" hasCustomPrompt="1"/>
          </p:nvPr>
        </p:nvSpPr>
        <p:spPr>
          <a:xfrm>
            <a:off x="304800" y="685800"/>
            <a:ext cx="7543800" cy="547687"/>
          </a:xfrm>
          <a:prstGeom prst="rect">
            <a:avLst/>
          </a:prstGeom>
        </p:spPr>
        <p:txBody>
          <a:bodyPr/>
          <a:lstStyle>
            <a:lvl1pPr>
              <a:defRPr sz="3200">
                <a:solidFill>
                  <a:srgbClr val="062F73"/>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
        <p:nvSpPr>
          <p:cNvPr id="7" name="Text Placeholder 4"/>
          <p:cNvSpPr>
            <a:spLocks noGrp="1"/>
          </p:cNvSpPr>
          <p:nvPr>
            <p:ph type="body" sz="quarter" idx="11" hasCustomPrompt="1"/>
          </p:nvPr>
        </p:nvSpPr>
        <p:spPr>
          <a:xfrm>
            <a:off x="304800" y="1462087"/>
            <a:ext cx="48768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
        <p:nvSpPr>
          <p:cNvPr id="8" name="Text Placeholder 4"/>
          <p:cNvSpPr>
            <a:spLocks noGrp="1"/>
          </p:cNvSpPr>
          <p:nvPr>
            <p:ph type="body" sz="quarter" idx="12" hasCustomPrompt="1"/>
          </p:nvPr>
        </p:nvSpPr>
        <p:spPr>
          <a:xfrm>
            <a:off x="5829502" y="1462087"/>
            <a:ext cx="48768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Tree>
    <p:extLst>
      <p:ext uri="{BB962C8B-B14F-4D97-AF65-F5344CB8AC3E}">
        <p14:creationId xmlns:p14="http://schemas.microsoft.com/office/powerpoint/2010/main" val="981580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p:cNvSpPr/>
          <p:nvPr userDrawn="1"/>
        </p:nvSpPr>
        <p:spPr>
          <a:xfrm>
            <a:off x="0" y="-1"/>
            <a:ext cx="10972800" cy="792480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861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133 CuadroTexto"/>
          <p:cNvSpPr txBox="1"/>
          <p:nvPr userDrawn="1"/>
        </p:nvSpPr>
        <p:spPr>
          <a:xfrm>
            <a:off x="5638800" y="7060492"/>
            <a:ext cx="2286000" cy="830997"/>
          </a:xfrm>
          <a:prstGeom prst="rect">
            <a:avLst/>
          </a:prstGeom>
          <a:noFill/>
        </p:spPr>
        <p:txBody>
          <a:bodyPr wrap="square" rtlCol="0">
            <a:spAutoFit/>
          </a:bodyPr>
          <a:lstStyle/>
          <a:p>
            <a:r>
              <a:rPr lang="en-GB" sz="1600" dirty="0" smtClean="0">
                <a:solidFill>
                  <a:schemeClr val="tx1">
                    <a:lumMod val="85000"/>
                    <a:lumOff val="15000"/>
                  </a:schemeClr>
                </a:solidFill>
                <a:latin typeface="Arial" panose="020B0604020202020204" pitchFamily="34" charset="0"/>
                <a:cs typeface="Arial" panose="020B0604020202020204" pitchFamily="34" charset="0"/>
              </a:rPr>
              <a:t>Rated </a:t>
            </a:r>
            <a:r>
              <a:rPr lang="en-GB" sz="1600" dirty="0">
                <a:solidFill>
                  <a:schemeClr val="tx1">
                    <a:lumMod val="75000"/>
                    <a:lumOff val="25000"/>
                  </a:schemeClr>
                </a:solidFill>
                <a:latin typeface="Arial" panose="020B0604020202020204" pitchFamily="34" charset="0"/>
                <a:cs typeface="Arial" panose="020B0604020202020204" pitchFamily="34" charset="0"/>
              </a:rPr>
              <a:t>‘A’ </a:t>
            </a:r>
            <a:r>
              <a:rPr lang="en-GB" sz="1600" dirty="0" smtClean="0">
                <a:solidFill>
                  <a:schemeClr val="tx1">
                    <a:lumMod val="75000"/>
                    <a:lumOff val="25000"/>
                  </a:schemeClr>
                </a:solidFill>
                <a:latin typeface="Arial" panose="020B0604020202020204" pitchFamily="34" charset="0"/>
                <a:cs typeface="Arial" panose="020B0604020202020204" pitchFamily="34" charset="0"/>
              </a:rPr>
              <a:t>Excellent</a:t>
            </a:r>
          </a:p>
          <a:p>
            <a:r>
              <a:rPr lang="en-GB" sz="1600" dirty="0" smtClean="0">
                <a:solidFill>
                  <a:schemeClr val="tx1">
                    <a:lumMod val="85000"/>
                    <a:lumOff val="15000"/>
                  </a:schemeClr>
                </a:solidFill>
                <a:latin typeface="Arial" panose="020B0604020202020204" pitchFamily="34" charset="0"/>
                <a:cs typeface="Arial" panose="020B0604020202020204" pitchFamily="34" charset="0"/>
              </a:rPr>
              <a:t>by A.M. Best</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4"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6109" y="6908873"/>
            <a:ext cx="2535575" cy="93648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 y="0"/>
            <a:ext cx="11700000" cy="6642186"/>
          </a:xfrm>
          <a:prstGeom prst="rect">
            <a:avLst/>
          </a:prstGeom>
        </p:spPr>
      </p:pic>
    </p:spTree>
    <p:extLst>
      <p:ext uri="{BB962C8B-B14F-4D97-AF65-F5344CB8AC3E}">
        <p14:creationId xmlns:p14="http://schemas.microsoft.com/office/powerpoint/2010/main" val="205918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7564" y="6861889"/>
            <a:ext cx="3557636" cy="10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4001" y="-25517"/>
            <a:ext cx="11124000" cy="6654917"/>
          </a:xfrm>
          <a:prstGeom prst="rect">
            <a:avLst/>
          </a:prstGeom>
        </p:spPr>
      </p:pic>
    </p:spTree>
    <p:extLst>
      <p:ext uri="{BB962C8B-B14F-4D97-AF65-F5344CB8AC3E}">
        <p14:creationId xmlns:p14="http://schemas.microsoft.com/office/powerpoint/2010/main" val="3816799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1106000" cy="6641643"/>
          </a:xfrm>
          <a:prstGeom prst="rect">
            <a:avLst/>
          </a:prstGeom>
        </p:spPr>
      </p:pic>
      <p:sp>
        <p:nvSpPr>
          <p:cNvPr id="4" name="133 CuadroTexto"/>
          <p:cNvSpPr txBox="1"/>
          <p:nvPr userDrawn="1"/>
        </p:nvSpPr>
        <p:spPr>
          <a:xfrm>
            <a:off x="5638800" y="7060492"/>
            <a:ext cx="2286000" cy="830997"/>
          </a:xfrm>
          <a:prstGeom prst="rect">
            <a:avLst/>
          </a:prstGeom>
          <a:noFill/>
        </p:spPr>
        <p:txBody>
          <a:bodyPr wrap="square" rtlCol="0">
            <a:spAutoFit/>
          </a:bodyPr>
          <a:lstStyle/>
          <a:p>
            <a:r>
              <a:rPr lang="en-GB" sz="1600" dirty="0" smtClean="0">
                <a:solidFill>
                  <a:schemeClr val="tx1">
                    <a:lumMod val="85000"/>
                    <a:lumOff val="15000"/>
                  </a:schemeClr>
                </a:solidFill>
                <a:latin typeface="Arial" panose="020B0604020202020204" pitchFamily="34" charset="0"/>
                <a:cs typeface="Arial" panose="020B0604020202020204" pitchFamily="34" charset="0"/>
              </a:rPr>
              <a:t>Rated </a:t>
            </a:r>
            <a:r>
              <a:rPr lang="en-GB" sz="1600" dirty="0">
                <a:solidFill>
                  <a:schemeClr val="tx1">
                    <a:lumMod val="75000"/>
                    <a:lumOff val="25000"/>
                  </a:schemeClr>
                </a:solidFill>
                <a:latin typeface="Arial" panose="020B0604020202020204" pitchFamily="34" charset="0"/>
                <a:cs typeface="Arial" panose="020B0604020202020204" pitchFamily="34" charset="0"/>
              </a:rPr>
              <a:t>‘A’ </a:t>
            </a:r>
            <a:r>
              <a:rPr lang="en-GB" sz="1600" dirty="0" smtClean="0">
                <a:solidFill>
                  <a:schemeClr val="tx1">
                    <a:lumMod val="75000"/>
                    <a:lumOff val="25000"/>
                  </a:schemeClr>
                </a:solidFill>
                <a:latin typeface="Arial" panose="020B0604020202020204" pitchFamily="34" charset="0"/>
                <a:cs typeface="Arial" panose="020B0604020202020204" pitchFamily="34" charset="0"/>
              </a:rPr>
              <a:t>Excellent</a:t>
            </a:r>
          </a:p>
          <a:p>
            <a:r>
              <a:rPr lang="en-GB" sz="1600" dirty="0" smtClean="0">
                <a:solidFill>
                  <a:schemeClr val="tx1">
                    <a:lumMod val="85000"/>
                    <a:lumOff val="15000"/>
                  </a:schemeClr>
                </a:solidFill>
                <a:latin typeface="Arial" panose="020B0604020202020204" pitchFamily="34" charset="0"/>
                <a:cs typeface="Arial" panose="020B0604020202020204" pitchFamily="34" charset="0"/>
              </a:rPr>
              <a:t>by A.M. Best</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5"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6109" y="6908873"/>
            <a:ext cx="2535575" cy="936485"/>
          </a:xfrm>
          <a:prstGeom prst="rect">
            <a:avLst/>
          </a:prstGeom>
        </p:spPr>
      </p:pic>
    </p:spTree>
    <p:extLst>
      <p:ext uri="{BB962C8B-B14F-4D97-AF65-F5344CB8AC3E}">
        <p14:creationId xmlns:p14="http://schemas.microsoft.com/office/powerpoint/2010/main" val="43149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 y="62813"/>
            <a:ext cx="11125200" cy="7252387"/>
          </a:xfrm>
          <a:prstGeom prst="rect">
            <a:avLst/>
          </a:prstGeom>
        </p:spPr>
      </p:pic>
    </p:spTree>
    <p:extLst>
      <p:ext uri="{BB962C8B-B14F-4D97-AF65-F5344CB8AC3E}">
        <p14:creationId xmlns:p14="http://schemas.microsoft.com/office/powerpoint/2010/main" val="2424122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200" y="518066"/>
            <a:ext cx="11124000" cy="6121239"/>
          </a:xfrm>
          <a:prstGeom prst="rect">
            <a:avLst/>
          </a:prstGeom>
        </p:spPr>
      </p:pic>
      <p:sp>
        <p:nvSpPr>
          <p:cNvPr id="4" name="133 CuadroTexto"/>
          <p:cNvSpPr txBox="1"/>
          <p:nvPr userDrawn="1"/>
        </p:nvSpPr>
        <p:spPr>
          <a:xfrm>
            <a:off x="5638800" y="7060492"/>
            <a:ext cx="2286000" cy="830997"/>
          </a:xfrm>
          <a:prstGeom prst="rect">
            <a:avLst/>
          </a:prstGeom>
          <a:noFill/>
        </p:spPr>
        <p:txBody>
          <a:bodyPr wrap="square" rtlCol="0">
            <a:spAutoFit/>
          </a:bodyPr>
          <a:lstStyle/>
          <a:p>
            <a:r>
              <a:rPr lang="en-GB" sz="1600" dirty="0" smtClean="0">
                <a:solidFill>
                  <a:schemeClr val="tx1">
                    <a:lumMod val="85000"/>
                    <a:lumOff val="15000"/>
                  </a:schemeClr>
                </a:solidFill>
                <a:latin typeface="Arial" panose="020B0604020202020204" pitchFamily="34" charset="0"/>
                <a:cs typeface="Arial" panose="020B0604020202020204" pitchFamily="34" charset="0"/>
              </a:rPr>
              <a:t>Rated </a:t>
            </a:r>
            <a:r>
              <a:rPr lang="en-GB" sz="1600" dirty="0">
                <a:solidFill>
                  <a:schemeClr val="tx1">
                    <a:lumMod val="75000"/>
                    <a:lumOff val="25000"/>
                  </a:schemeClr>
                </a:solidFill>
                <a:latin typeface="Arial" panose="020B0604020202020204" pitchFamily="34" charset="0"/>
                <a:cs typeface="Arial" panose="020B0604020202020204" pitchFamily="34" charset="0"/>
              </a:rPr>
              <a:t>‘A’ </a:t>
            </a:r>
            <a:r>
              <a:rPr lang="en-GB" sz="1600" dirty="0" smtClean="0">
                <a:solidFill>
                  <a:schemeClr val="tx1">
                    <a:lumMod val="75000"/>
                    <a:lumOff val="25000"/>
                  </a:schemeClr>
                </a:solidFill>
                <a:latin typeface="Arial" panose="020B0604020202020204" pitchFamily="34" charset="0"/>
                <a:cs typeface="Arial" panose="020B0604020202020204" pitchFamily="34" charset="0"/>
              </a:rPr>
              <a:t>Excellent</a:t>
            </a:r>
          </a:p>
          <a:p>
            <a:r>
              <a:rPr lang="en-GB" sz="1600" dirty="0" smtClean="0">
                <a:solidFill>
                  <a:schemeClr val="tx1">
                    <a:lumMod val="85000"/>
                    <a:lumOff val="15000"/>
                  </a:schemeClr>
                </a:solidFill>
                <a:latin typeface="Arial" panose="020B0604020202020204" pitchFamily="34" charset="0"/>
                <a:cs typeface="Arial" panose="020B0604020202020204" pitchFamily="34" charset="0"/>
              </a:rPr>
              <a:t>by A.M. Best</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5"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6109" y="6908873"/>
            <a:ext cx="2535575" cy="936485"/>
          </a:xfrm>
          <a:prstGeom prst="rect">
            <a:avLst/>
          </a:prstGeom>
        </p:spPr>
      </p:pic>
    </p:spTree>
    <p:extLst>
      <p:ext uri="{BB962C8B-B14F-4D97-AF65-F5344CB8AC3E}">
        <p14:creationId xmlns:p14="http://schemas.microsoft.com/office/powerpoint/2010/main" val="213759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133 CuadroTexto"/>
          <p:cNvSpPr txBox="1"/>
          <p:nvPr userDrawn="1"/>
        </p:nvSpPr>
        <p:spPr>
          <a:xfrm>
            <a:off x="5638800" y="7060492"/>
            <a:ext cx="2286000" cy="830997"/>
          </a:xfrm>
          <a:prstGeom prst="rect">
            <a:avLst/>
          </a:prstGeom>
          <a:noFill/>
        </p:spPr>
        <p:txBody>
          <a:bodyPr wrap="square" rtlCol="0">
            <a:spAutoFit/>
          </a:bodyPr>
          <a:lstStyle/>
          <a:p>
            <a:r>
              <a:rPr lang="en-GB" sz="1600" dirty="0" smtClean="0">
                <a:solidFill>
                  <a:schemeClr val="tx1">
                    <a:lumMod val="85000"/>
                    <a:lumOff val="15000"/>
                  </a:schemeClr>
                </a:solidFill>
                <a:latin typeface="Arial" panose="020B0604020202020204" pitchFamily="34" charset="0"/>
                <a:cs typeface="Arial" panose="020B0604020202020204" pitchFamily="34" charset="0"/>
              </a:rPr>
              <a:t>Rated </a:t>
            </a:r>
            <a:r>
              <a:rPr lang="en-GB" sz="1600" dirty="0">
                <a:solidFill>
                  <a:schemeClr val="tx1">
                    <a:lumMod val="75000"/>
                    <a:lumOff val="25000"/>
                  </a:schemeClr>
                </a:solidFill>
                <a:latin typeface="Arial" panose="020B0604020202020204" pitchFamily="34" charset="0"/>
                <a:cs typeface="Arial" panose="020B0604020202020204" pitchFamily="34" charset="0"/>
              </a:rPr>
              <a:t>‘A’ </a:t>
            </a:r>
            <a:r>
              <a:rPr lang="en-GB" sz="1600" dirty="0" smtClean="0">
                <a:solidFill>
                  <a:schemeClr val="tx1">
                    <a:lumMod val="75000"/>
                    <a:lumOff val="25000"/>
                  </a:schemeClr>
                </a:solidFill>
                <a:latin typeface="Arial" panose="020B0604020202020204" pitchFamily="34" charset="0"/>
                <a:cs typeface="Arial" panose="020B0604020202020204" pitchFamily="34" charset="0"/>
              </a:rPr>
              <a:t>Excellent</a:t>
            </a:r>
          </a:p>
          <a:p>
            <a:r>
              <a:rPr lang="en-GB" sz="1600" dirty="0" smtClean="0">
                <a:solidFill>
                  <a:schemeClr val="tx1">
                    <a:lumMod val="85000"/>
                    <a:lumOff val="15000"/>
                  </a:schemeClr>
                </a:solidFill>
                <a:latin typeface="Arial" panose="020B0604020202020204" pitchFamily="34" charset="0"/>
                <a:cs typeface="Arial" panose="020B0604020202020204" pitchFamily="34" charset="0"/>
              </a:rPr>
              <a:t>by A.M. Best</a:t>
            </a: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4"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6109" y="6908873"/>
            <a:ext cx="2535575" cy="93648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 y="228600"/>
            <a:ext cx="11124000" cy="6410441"/>
          </a:xfrm>
          <a:prstGeom prst="rect">
            <a:avLst/>
          </a:prstGeom>
        </p:spPr>
      </p:pic>
    </p:spTree>
    <p:extLst>
      <p:ext uri="{BB962C8B-B14F-4D97-AF65-F5344CB8AC3E}">
        <p14:creationId xmlns:p14="http://schemas.microsoft.com/office/powerpoint/2010/main" val="3804648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3" name="Group 2"/>
          <p:cNvGrpSpPr/>
          <p:nvPr userDrawn="1"/>
        </p:nvGrpSpPr>
        <p:grpSpPr>
          <a:xfrm>
            <a:off x="0" y="-1"/>
            <a:ext cx="10972800" cy="7924801"/>
            <a:chOff x="0" y="-1"/>
            <a:chExt cx="10972800" cy="7924801"/>
          </a:xfrm>
        </p:grpSpPr>
        <p:sp>
          <p:nvSpPr>
            <p:cNvPr id="4" name="Rectangle 3"/>
            <p:cNvSpPr/>
            <p:nvPr/>
          </p:nvSpPr>
          <p:spPr>
            <a:xfrm>
              <a:off x="0" y="-1"/>
              <a:ext cx="10972800" cy="7924801"/>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7787" y="5468093"/>
              <a:ext cx="4550673" cy="2130556"/>
            </a:xfrm>
            <a:prstGeom prst="rect">
              <a:avLst/>
            </a:prstGeom>
          </p:spPr>
        </p:pic>
        <p:sp>
          <p:nvSpPr>
            <p:cNvPr id="6" name="Content Placeholder 2"/>
            <p:cNvSpPr txBox="1">
              <a:spLocks/>
            </p:cNvSpPr>
            <p:nvPr/>
          </p:nvSpPr>
          <p:spPr>
            <a:xfrm>
              <a:off x="533400" y="5943600"/>
              <a:ext cx="5270987" cy="1659060"/>
            </a:xfrm>
            <a:prstGeom prst="rect">
              <a:avLst/>
            </a:prstGeom>
          </p:spPr>
          <p:txBody>
            <a:bodyPr>
              <a:normAutofit fontScale="3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800" b="1" kern="0" dirty="0" smtClean="0">
                  <a:solidFill>
                    <a:schemeClr val="bg1"/>
                  </a:solidFill>
                  <a:latin typeface="Arial" panose="020B0604020202020204" pitchFamily="34" charset="0"/>
                  <a:cs typeface="Arial" panose="020B0604020202020204" pitchFamily="34" charset="0"/>
                </a:rPr>
                <a:t>Disclaimer</a:t>
              </a:r>
              <a:endParaRPr lang="en-GB" sz="2800" kern="0" dirty="0" smtClean="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The information contained in this document is confidential and is the exclusive property </a:t>
              </a:r>
              <a:r>
                <a:rPr lang="en-GB" sz="2800" dirty="0" smtClean="0">
                  <a:solidFill>
                    <a:schemeClr val="bg1"/>
                  </a:solidFill>
                  <a:latin typeface="Arial" panose="020B0604020202020204" pitchFamily="34" charset="0"/>
                  <a:cs typeface="Arial" panose="020B0604020202020204" pitchFamily="34" charset="0"/>
                </a:rPr>
                <a:t>of the </a:t>
              </a:r>
              <a:r>
                <a:rPr lang="en-GB" sz="2800" dirty="0">
                  <a:solidFill>
                    <a:schemeClr val="bg1"/>
                  </a:solidFill>
                  <a:latin typeface="Arial" panose="020B0604020202020204" pitchFamily="34" charset="0"/>
                  <a:cs typeface="Arial" panose="020B0604020202020204" pitchFamily="34" charset="0"/>
                </a:rPr>
                <a:t>AmTrust group of companies</a:t>
              </a:r>
              <a:r>
                <a:rPr lang="en-GB" sz="2800" dirty="0" smtClean="0">
                  <a:solidFill>
                    <a:schemeClr val="bg1"/>
                  </a:solidFill>
                  <a:latin typeface="Arial" panose="020B0604020202020204" pitchFamily="34" charset="0"/>
                  <a:cs typeface="Arial" panose="020B0604020202020204" pitchFamily="34" charset="0"/>
                </a:rPr>
                <a:t>.</a:t>
              </a:r>
              <a:r>
                <a:rPr lang="en-GB" sz="2800" dirty="0">
                  <a:solidFill>
                    <a:schemeClr val="bg1"/>
                  </a:solidFill>
                  <a:latin typeface="Arial" panose="020B0604020202020204" pitchFamily="34" charset="0"/>
                  <a:cs typeface="Arial" panose="020B0604020202020204" pitchFamily="34" charset="0"/>
                </a:rPr>
                <a:t> The information is provided for your private use only and may not be copied or disseminated to any other person.</a:t>
              </a:r>
            </a:p>
            <a:p>
              <a:r>
                <a:rPr lang="en-GB" sz="2800" dirty="0">
                  <a:solidFill>
                    <a:schemeClr val="bg1"/>
                  </a:solidFill>
                  <a:latin typeface="Arial" panose="020B0604020202020204" pitchFamily="34" charset="0"/>
                  <a:cs typeface="Arial" panose="020B0604020202020204" pitchFamily="34" charset="0"/>
                </a:rPr>
                <a:t>This document does not constitute an offer by any member </a:t>
              </a:r>
              <a:r>
                <a:rPr lang="en-GB" sz="2800" dirty="0" smtClean="0">
                  <a:solidFill>
                    <a:schemeClr val="bg1"/>
                  </a:solidFill>
                  <a:latin typeface="Arial" panose="020B0604020202020204" pitchFamily="34" charset="0"/>
                  <a:cs typeface="Arial" panose="020B0604020202020204" pitchFamily="34" charset="0"/>
                </a:rPr>
                <a:t>the </a:t>
              </a:r>
              <a:r>
                <a:rPr lang="en-GB" sz="2800" dirty="0">
                  <a:solidFill>
                    <a:schemeClr val="bg1"/>
                  </a:solidFill>
                  <a:latin typeface="Arial" panose="020B0604020202020204" pitchFamily="34" charset="0"/>
                  <a:cs typeface="Arial" panose="020B0604020202020204" pitchFamily="34" charset="0"/>
                </a:rPr>
                <a:t>AmTrust group of companies.  This document provides a general summary of its subject matter and is not intended to be comprehensive nor a recommendation of a particular course of action.  You should always seek specific advice in relation to your particular circumstances before embarking on any course of action. No representation or warranty (express or implied) is given as to the accuracy or completeness of the information contained in this document, and, to the extent permitted by law, </a:t>
              </a:r>
              <a:r>
                <a:rPr lang="en-GB" sz="2800" dirty="0" smtClean="0">
                  <a:solidFill>
                    <a:schemeClr val="bg1"/>
                  </a:solidFill>
                  <a:latin typeface="Arial" panose="020B0604020202020204" pitchFamily="34" charset="0"/>
                  <a:cs typeface="Arial" panose="020B0604020202020204" pitchFamily="34" charset="0"/>
                </a:rPr>
                <a:t>the </a:t>
              </a:r>
              <a:r>
                <a:rPr lang="en-GB" sz="2800" dirty="0">
                  <a:solidFill>
                    <a:schemeClr val="bg1"/>
                  </a:solidFill>
                  <a:latin typeface="Arial" panose="020B0604020202020204" pitchFamily="34" charset="0"/>
                  <a:cs typeface="Arial" panose="020B0604020202020204" pitchFamily="34" charset="0"/>
                </a:rPr>
                <a:t>AmTrust group companies do not accept or assume any liability, responsibility or duty of care for any consequences of you or anyone else acting, or refraining to act, in reliance on the information contained in this document or for any decision based on it.</a:t>
              </a:r>
            </a:p>
            <a:p>
              <a:endParaRPr lang="en-GB" kern="0" dirty="0">
                <a:solidFill>
                  <a:sysClr val="windowText" lastClr="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67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04800" y="685800"/>
            <a:ext cx="7543800" cy="547687"/>
          </a:xfrm>
          <a:prstGeom prst="rect">
            <a:avLst/>
          </a:prstGeom>
        </p:spPr>
        <p:txBody>
          <a:bodyPr/>
          <a:lstStyle>
            <a:lvl1pPr>
              <a:defRPr sz="3200">
                <a:solidFill>
                  <a:srgbClr val="062F73"/>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
        <p:nvSpPr>
          <p:cNvPr id="7" name="Text Placeholder 4"/>
          <p:cNvSpPr>
            <a:spLocks noGrp="1"/>
          </p:cNvSpPr>
          <p:nvPr>
            <p:ph type="body" sz="quarter" idx="11" hasCustomPrompt="1"/>
          </p:nvPr>
        </p:nvSpPr>
        <p:spPr>
          <a:xfrm>
            <a:off x="304800" y="1462087"/>
            <a:ext cx="103632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Tree>
    <p:extLst>
      <p:ext uri="{BB962C8B-B14F-4D97-AF65-F5344CB8AC3E}">
        <p14:creationId xmlns:p14="http://schemas.microsoft.com/office/powerpoint/2010/main" val="34739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304800" y="685800"/>
            <a:ext cx="7543800" cy="547687"/>
          </a:xfrm>
          <a:prstGeom prst="rect">
            <a:avLst/>
          </a:prstGeom>
        </p:spPr>
        <p:txBody>
          <a:bodyPr/>
          <a:lstStyle>
            <a:lvl1pPr>
              <a:defRPr sz="3200">
                <a:solidFill>
                  <a:srgbClr val="062F73"/>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
        <p:nvSpPr>
          <p:cNvPr id="5" name="Text Placeholder 4"/>
          <p:cNvSpPr>
            <a:spLocks noGrp="1"/>
          </p:cNvSpPr>
          <p:nvPr>
            <p:ph type="body" sz="quarter" idx="11" hasCustomPrompt="1"/>
          </p:nvPr>
        </p:nvSpPr>
        <p:spPr>
          <a:xfrm>
            <a:off x="304800" y="1462087"/>
            <a:ext cx="48768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
        <p:nvSpPr>
          <p:cNvPr id="6" name="Text Placeholder 4"/>
          <p:cNvSpPr>
            <a:spLocks noGrp="1"/>
          </p:cNvSpPr>
          <p:nvPr>
            <p:ph type="body" sz="quarter" idx="12" hasCustomPrompt="1"/>
          </p:nvPr>
        </p:nvSpPr>
        <p:spPr>
          <a:xfrm>
            <a:off x="5829502" y="1462087"/>
            <a:ext cx="4876800" cy="6324600"/>
          </a:xfrm>
          <a:prstGeom prst="rect">
            <a:avLst/>
          </a:prstGeo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Text</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p:cNvGrpSpPr/>
          <p:nvPr userDrawn="1"/>
        </p:nvGrpSpPr>
        <p:grpSpPr>
          <a:xfrm>
            <a:off x="0" y="0"/>
            <a:ext cx="10972800" cy="8229600"/>
            <a:chOff x="0" y="0"/>
            <a:chExt cx="10972800" cy="822960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4130" y="16164"/>
              <a:ext cx="3008670" cy="1408614"/>
            </a:xfrm>
            <a:prstGeom prst="rect">
              <a:avLst/>
            </a:prstGeom>
          </p:spPr>
        </p:pic>
        <p:sp>
          <p:nvSpPr>
            <p:cNvPr id="5" name="Title 2"/>
            <p:cNvSpPr txBox="1">
              <a:spLocks/>
            </p:cNvSpPr>
            <p:nvPr/>
          </p:nvSpPr>
          <p:spPr>
            <a:xfrm>
              <a:off x="0" y="5334000"/>
              <a:ext cx="10972800" cy="1734627"/>
            </a:xfrm>
            <a:prstGeom prst="rect">
              <a:avLst/>
            </a:prstGeom>
            <a:no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sp>
          <p:nvSpPr>
            <p:cNvPr id="6" name="Rectangle 5"/>
            <p:cNvSpPr/>
            <p:nvPr/>
          </p:nvSpPr>
          <p:spPr>
            <a:xfrm>
              <a:off x="0" y="7581600"/>
              <a:ext cx="3600000" cy="648000"/>
            </a:xfrm>
            <a:prstGeom prst="rect">
              <a:avLst/>
            </a:prstGeom>
            <a:solidFill>
              <a:srgbClr val="587EC8"/>
            </a:solidFill>
            <a:ln>
              <a:solidFill>
                <a:srgbClr val="587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70491" y="7581600"/>
              <a:ext cx="3600000" cy="648000"/>
            </a:xfrm>
            <a:prstGeom prst="rect">
              <a:avLst/>
            </a:prstGeom>
            <a:solidFill>
              <a:srgbClr val="6CA400"/>
            </a:solidFill>
            <a:ln>
              <a:solidFill>
                <a:srgbClr val="6C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86400" y="7581600"/>
              <a:ext cx="3600000" cy="6480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0"/>
              <a:ext cx="8305800" cy="914400"/>
              <a:chOff x="0" y="0"/>
              <a:chExt cx="8305800" cy="914400"/>
            </a:xfrm>
          </p:grpSpPr>
          <p:sp>
            <p:nvSpPr>
              <p:cNvPr id="10" name="Rectangle 9"/>
              <p:cNvSpPr/>
              <p:nvPr/>
            </p:nvSpPr>
            <p:spPr>
              <a:xfrm>
                <a:off x="0" y="0"/>
                <a:ext cx="7696200" cy="9144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p:nvSpPr>
            <p:spPr>
              <a:xfrm flipV="1">
                <a:off x="7696200" y="2486"/>
                <a:ext cx="609600" cy="911913"/>
              </a:xfrm>
              <a:prstGeom prst="rtTriangle">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7779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p:cNvGrpSpPr/>
          <p:nvPr userDrawn="1"/>
        </p:nvGrpSpPr>
        <p:grpSpPr>
          <a:xfrm>
            <a:off x="0" y="-63983"/>
            <a:ext cx="11074245" cy="8293583"/>
            <a:chOff x="0" y="-63983"/>
            <a:chExt cx="11074245" cy="8293583"/>
          </a:xfrm>
        </p:grpSpPr>
        <p:grpSp>
          <p:nvGrpSpPr>
            <p:cNvPr id="4" name="Group 3"/>
            <p:cNvGrpSpPr/>
            <p:nvPr/>
          </p:nvGrpSpPr>
          <p:grpSpPr>
            <a:xfrm>
              <a:off x="0" y="0"/>
              <a:ext cx="10972800" cy="8229600"/>
              <a:chOff x="0" y="0"/>
              <a:chExt cx="10972800" cy="822960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972800" cy="7531583"/>
              </a:xfrm>
              <a:prstGeom prst="rect">
                <a:avLst/>
              </a:prstGeom>
            </p:spPr>
          </p:pic>
          <p:sp>
            <p:nvSpPr>
              <p:cNvPr id="8" name="Rectangle 7"/>
              <p:cNvSpPr/>
              <p:nvPr/>
            </p:nvSpPr>
            <p:spPr>
              <a:xfrm>
                <a:off x="0" y="7581600"/>
                <a:ext cx="3600000" cy="648000"/>
              </a:xfrm>
              <a:prstGeom prst="rect">
                <a:avLst/>
              </a:prstGeom>
              <a:solidFill>
                <a:srgbClr val="587EC8"/>
              </a:solidFill>
              <a:ln>
                <a:solidFill>
                  <a:srgbClr val="587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70491" y="7581600"/>
                <a:ext cx="3600000" cy="648000"/>
              </a:xfrm>
              <a:prstGeom prst="rect">
                <a:avLst/>
              </a:prstGeom>
              <a:solidFill>
                <a:srgbClr val="6CA400"/>
              </a:solidFill>
              <a:ln>
                <a:solidFill>
                  <a:srgbClr val="6C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686400" y="7581600"/>
                <a:ext cx="3600000" cy="6480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0" y="0"/>
                <a:ext cx="8305800" cy="914400"/>
                <a:chOff x="0" y="36945"/>
                <a:chExt cx="8305800" cy="914400"/>
              </a:xfrm>
              <a:solidFill>
                <a:srgbClr val="062F73">
                  <a:alpha val="80000"/>
                </a:srgbClr>
              </a:solidFill>
            </p:grpSpPr>
            <p:sp>
              <p:nvSpPr>
                <p:cNvPr id="12" name="Rectangle 11"/>
                <p:cNvSpPr/>
                <p:nvPr/>
              </p:nvSpPr>
              <p:spPr>
                <a:xfrm>
                  <a:off x="0" y="36945"/>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ight Triangle 12"/>
                <p:cNvSpPr/>
                <p:nvPr/>
              </p:nvSpPr>
              <p:spPr>
                <a:xfrm flipV="1">
                  <a:off x="7696200" y="39431"/>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700" y="-63983"/>
              <a:ext cx="3554545" cy="1664184"/>
            </a:xfrm>
            <a:prstGeom prst="rect">
              <a:avLst/>
            </a:prstGeom>
          </p:spPr>
        </p:pic>
        <p:sp>
          <p:nvSpPr>
            <p:cNvPr id="6" name="Title 2"/>
            <p:cNvSpPr txBox="1">
              <a:spLocks/>
            </p:cNvSpPr>
            <p:nvPr/>
          </p:nvSpPr>
          <p:spPr>
            <a:xfrm>
              <a:off x="0" y="5334000"/>
              <a:ext cx="10972800" cy="1734627"/>
            </a:xfrm>
            <a:prstGeom prst="rect">
              <a:avLst/>
            </a:prstGeom>
            <a:solidFill>
              <a:schemeClr val="bg1">
                <a:alpha val="80000"/>
              </a:schemeClr>
            </a:solid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3835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13" name="Group 12"/>
          <p:cNvGrpSpPr/>
          <p:nvPr userDrawn="1"/>
        </p:nvGrpSpPr>
        <p:grpSpPr>
          <a:xfrm>
            <a:off x="0" y="-63983"/>
            <a:ext cx="11074245" cy="8293583"/>
            <a:chOff x="0" y="-63983"/>
            <a:chExt cx="11074245" cy="8293583"/>
          </a:xfrm>
        </p:grpSpPr>
        <p:grpSp>
          <p:nvGrpSpPr>
            <p:cNvPr id="3" name="Group 2"/>
            <p:cNvGrpSpPr/>
            <p:nvPr userDrawn="1"/>
          </p:nvGrpSpPr>
          <p:grpSpPr>
            <a:xfrm>
              <a:off x="0" y="0"/>
              <a:ext cx="10972800" cy="8229600"/>
              <a:chOff x="0" y="0"/>
              <a:chExt cx="10972800" cy="822960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57" y="0"/>
                <a:ext cx="10970343" cy="7532892"/>
              </a:xfrm>
              <a:prstGeom prst="rect">
                <a:avLst/>
              </a:prstGeom>
            </p:spPr>
          </p:pic>
          <p:sp>
            <p:nvSpPr>
              <p:cNvPr id="5" name="Rectangle 4"/>
              <p:cNvSpPr/>
              <p:nvPr/>
            </p:nvSpPr>
            <p:spPr>
              <a:xfrm>
                <a:off x="0" y="7581600"/>
                <a:ext cx="3600000" cy="648000"/>
              </a:xfrm>
              <a:prstGeom prst="rect">
                <a:avLst/>
              </a:prstGeom>
              <a:solidFill>
                <a:srgbClr val="587EC8"/>
              </a:solidFill>
              <a:ln>
                <a:solidFill>
                  <a:srgbClr val="587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370491" y="7581600"/>
                <a:ext cx="3600000" cy="648000"/>
              </a:xfrm>
              <a:prstGeom prst="rect">
                <a:avLst/>
              </a:prstGeom>
              <a:solidFill>
                <a:srgbClr val="6CA400"/>
              </a:solidFill>
              <a:ln>
                <a:solidFill>
                  <a:srgbClr val="6C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86400" y="7581600"/>
                <a:ext cx="3600000" cy="6480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0" y="0"/>
                <a:ext cx="8305800" cy="914400"/>
                <a:chOff x="0" y="36945"/>
                <a:chExt cx="8305800" cy="914400"/>
              </a:xfrm>
              <a:solidFill>
                <a:srgbClr val="062F73">
                  <a:alpha val="80000"/>
                </a:srgbClr>
              </a:solidFill>
            </p:grpSpPr>
            <p:sp>
              <p:nvSpPr>
                <p:cNvPr id="10" name="Rectangle 9"/>
                <p:cNvSpPr/>
                <p:nvPr/>
              </p:nvSpPr>
              <p:spPr>
                <a:xfrm>
                  <a:off x="0" y="36945"/>
                  <a:ext cx="76962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p:nvSpPr>
              <p:spPr>
                <a:xfrm flipV="1">
                  <a:off x="7696200" y="39431"/>
                  <a:ext cx="609600" cy="9119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2"/>
              <p:cNvSpPr txBox="1">
                <a:spLocks/>
              </p:cNvSpPr>
              <p:nvPr/>
            </p:nvSpPr>
            <p:spPr>
              <a:xfrm>
                <a:off x="0" y="5334000"/>
                <a:ext cx="10972800" cy="1734627"/>
              </a:xfrm>
              <a:prstGeom prst="rect">
                <a:avLst/>
              </a:prstGeom>
              <a:solidFill>
                <a:schemeClr val="bg1">
                  <a:alpha val="80000"/>
                </a:schemeClr>
              </a:solid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gr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19700" y="-63983"/>
              <a:ext cx="3554545" cy="1664184"/>
            </a:xfrm>
            <a:prstGeom prst="rect">
              <a:avLst/>
            </a:prstGeom>
          </p:spPr>
        </p:pic>
      </p:grpSp>
    </p:spTree>
    <p:extLst>
      <p:ext uri="{BB962C8B-B14F-4D97-AF65-F5344CB8AC3E}">
        <p14:creationId xmlns:p14="http://schemas.microsoft.com/office/powerpoint/2010/main" val="58250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12" name="Group 11"/>
          <p:cNvGrpSpPr/>
          <p:nvPr userDrawn="1"/>
        </p:nvGrpSpPr>
        <p:grpSpPr>
          <a:xfrm>
            <a:off x="0" y="-63983"/>
            <a:ext cx="11074245" cy="8293583"/>
            <a:chOff x="0" y="-63983"/>
            <a:chExt cx="11074245" cy="8293583"/>
          </a:xfrm>
        </p:grpSpPr>
        <p:grpSp>
          <p:nvGrpSpPr>
            <p:cNvPr id="3" name="Group 2"/>
            <p:cNvGrpSpPr/>
            <p:nvPr userDrawn="1"/>
          </p:nvGrpSpPr>
          <p:grpSpPr>
            <a:xfrm>
              <a:off x="0" y="0"/>
              <a:ext cx="10972800" cy="8229600"/>
              <a:chOff x="0" y="0"/>
              <a:chExt cx="10972800" cy="822960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972800" cy="7513670"/>
              </a:xfrm>
              <a:prstGeom prst="rect">
                <a:avLst/>
              </a:prstGeom>
            </p:spPr>
          </p:pic>
          <p:sp>
            <p:nvSpPr>
              <p:cNvPr id="5" name="Rectangle 4"/>
              <p:cNvSpPr/>
              <p:nvPr/>
            </p:nvSpPr>
            <p:spPr>
              <a:xfrm>
                <a:off x="0" y="7581600"/>
                <a:ext cx="3600000" cy="648000"/>
              </a:xfrm>
              <a:prstGeom prst="rect">
                <a:avLst/>
              </a:prstGeom>
              <a:solidFill>
                <a:srgbClr val="587EC8"/>
              </a:solidFill>
              <a:ln>
                <a:solidFill>
                  <a:srgbClr val="587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370491" y="7581600"/>
                <a:ext cx="3600000" cy="648000"/>
              </a:xfrm>
              <a:prstGeom prst="rect">
                <a:avLst/>
              </a:prstGeom>
              <a:solidFill>
                <a:srgbClr val="6CA400"/>
              </a:solidFill>
              <a:ln>
                <a:solidFill>
                  <a:srgbClr val="6C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86400" y="7581600"/>
                <a:ext cx="3600000" cy="648000"/>
              </a:xfrm>
              <a:prstGeom prst="rect">
                <a:avLst/>
              </a:prstGeom>
              <a:solidFill>
                <a:srgbClr val="062F73"/>
              </a:solidFill>
              <a:ln>
                <a:solidFill>
                  <a:srgbClr val="06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2"/>
              <p:cNvSpPr txBox="1">
                <a:spLocks/>
              </p:cNvSpPr>
              <p:nvPr/>
            </p:nvSpPr>
            <p:spPr>
              <a:xfrm>
                <a:off x="0" y="5334000"/>
                <a:ext cx="10972800" cy="1734627"/>
              </a:xfrm>
              <a:prstGeom prst="rect">
                <a:avLst/>
              </a:prstGeom>
              <a:solidFill>
                <a:schemeClr val="bg1">
                  <a:alpha val="80000"/>
                </a:schemeClr>
              </a:solid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endParaRPr lang="en-US" sz="1800" dirty="0">
                  <a:solidFill>
                    <a:srgbClr val="002D72"/>
                  </a:solidFill>
                  <a:latin typeface="Arial" panose="020B0604020202020204" pitchFamily="34" charset="0"/>
                  <a:cs typeface="Arial" panose="020B0604020202020204" pitchFamily="34" charset="0"/>
                </a:endParaRPr>
              </a:p>
            </p:txBody>
          </p:sp>
        </p:grpSp>
        <p:sp>
          <p:nvSpPr>
            <p:cNvPr id="9" name="Rectangle 8"/>
            <p:cNvSpPr/>
            <p:nvPr userDrawn="1"/>
          </p:nvSpPr>
          <p:spPr>
            <a:xfrm>
              <a:off x="0" y="0"/>
              <a:ext cx="7696200" cy="914400"/>
            </a:xfrm>
            <a:prstGeom prst="rect">
              <a:avLst/>
            </a:prstGeom>
            <a:solidFill>
              <a:srgbClr val="062F7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p:cNvSpPr/>
            <p:nvPr userDrawn="1"/>
          </p:nvSpPr>
          <p:spPr>
            <a:xfrm flipV="1">
              <a:off x="7696200" y="2486"/>
              <a:ext cx="609600" cy="911913"/>
            </a:xfrm>
            <a:prstGeom prst="rtTriangle">
              <a:avLst/>
            </a:prstGeom>
            <a:solidFill>
              <a:srgbClr val="062F7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19700" y="-63983"/>
              <a:ext cx="3554545" cy="1664184"/>
            </a:xfrm>
            <a:prstGeom prst="rect">
              <a:avLst/>
            </a:prstGeom>
          </p:spPr>
        </p:pic>
      </p:grpSp>
    </p:spTree>
    <p:extLst>
      <p:ext uri="{BB962C8B-B14F-4D97-AF65-F5344CB8AC3E}">
        <p14:creationId xmlns:p14="http://schemas.microsoft.com/office/powerpoint/2010/main" val="174543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3695585" y="8001000"/>
            <a:ext cx="3600450" cy="228600"/>
          </a:xfrm>
          <a:custGeom>
            <a:avLst/>
            <a:gdLst/>
            <a:ahLst/>
            <a:cxnLst/>
            <a:rect l="l" t="t" r="r" b="b"/>
            <a:pathLst>
              <a:path w="3600450" h="228600">
                <a:moveTo>
                  <a:pt x="0" y="228600"/>
                </a:moveTo>
                <a:lnTo>
                  <a:pt x="3600450" y="228600"/>
                </a:lnTo>
                <a:lnTo>
                  <a:pt x="3600450" y="0"/>
                </a:lnTo>
                <a:lnTo>
                  <a:pt x="0" y="0"/>
                </a:lnTo>
                <a:lnTo>
                  <a:pt x="0" y="228600"/>
                </a:lnTo>
                <a:close/>
              </a:path>
            </a:pathLst>
          </a:custGeom>
          <a:solidFill>
            <a:srgbClr val="062F73"/>
          </a:solidFill>
        </p:spPr>
        <p:txBody>
          <a:bodyPr wrap="square" lIns="0" tIns="0" rIns="0" bIns="0" rtlCol="0"/>
          <a:lstStyle/>
          <a:p>
            <a:endParaRPr/>
          </a:p>
        </p:txBody>
      </p:sp>
      <p:sp>
        <p:nvSpPr>
          <p:cNvPr id="17" name="bk object 17"/>
          <p:cNvSpPr/>
          <p:nvPr/>
        </p:nvSpPr>
        <p:spPr>
          <a:xfrm>
            <a:off x="9410" y="8001000"/>
            <a:ext cx="3600450" cy="228600"/>
          </a:xfrm>
          <a:custGeom>
            <a:avLst/>
            <a:gdLst/>
            <a:ahLst/>
            <a:cxnLst/>
            <a:rect l="l" t="t" r="r" b="b"/>
            <a:pathLst>
              <a:path w="3600450" h="228600">
                <a:moveTo>
                  <a:pt x="0" y="228600"/>
                </a:moveTo>
                <a:lnTo>
                  <a:pt x="3600450" y="228600"/>
                </a:lnTo>
                <a:lnTo>
                  <a:pt x="3600450" y="0"/>
                </a:lnTo>
                <a:lnTo>
                  <a:pt x="0" y="0"/>
                </a:lnTo>
                <a:lnTo>
                  <a:pt x="0" y="228600"/>
                </a:lnTo>
                <a:close/>
              </a:path>
            </a:pathLst>
          </a:custGeom>
          <a:solidFill>
            <a:srgbClr val="587EC8"/>
          </a:solidFill>
        </p:spPr>
        <p:txBody>
          <a:bodyPr wrap="square" lIns="0" tIns="0" rIns="0" bIns="0" rtlCol="0"/>
          <a:lstStyle/>
          <a:p>
            <a:endParaRPr/>
          </a:p>
        </p:txBody>
      </p:sp>
      <p:sp>
        <p:nvSpPr>
          <p:cNvPr id="18" name="bk object 18"/>
          <p:cNvSpPr/>
          <p:nvPr userDrawn="1"/>
        </p:nvSpPr>
        <p:spPr>
          <a:xfrm>
            <a:off x="7381761" y="8001000"/>
            <a:ext cx="3591560" cy="228600"/>
          </a:xfrm>
          <a:custGeom>
            <a:avLst/>
            <a:gdLst/>
            <a:ahLst/>
            <a:cxnLst/>
            <a:rect l="l" t="t" r="r" b="b"/>
            <a:pathLst>
              <a:path w="3591559" h="228600">
                <a:moveTo>
                  <a:pt x="0" y="228600"/>
                </a:moveTo>
                <a:lnTo>
                  <a:pt x="3591039" y="228600"/>
                </a:lnTo>
                <a:lnTo>
                  <a:pt x="3591039" y="0"/>
                </a:lnTo>
                <a:lnTo>
                  <a:pt x="0" y="0"/>
                </a:lnTo>
                <a:lnTo>
                  <a:pt x="0" y="228600"/>
                </a:lnTo>
                <a:close/>
              </a:path>
            </a:pathLst>
          </a:custGeom>
          <a:solidFill>
            <a:srgbClr val="6CA400"/>
          </a:solidFill>
        </p:spPr>
        <p:txBody>
          <a:bodyPr wrap="square" lIns="0" tIns="0" rIns="0" bIns="0" rtlCol="0"/>
          <a:lstStyle/>
          <a:p>
            <a:endParaRPr/>
          </a:p>
        </p:txBody>
      </p:sp>
      <p:sp>
        <p:nvSpPr>
          <p:cNvPr id="19" name="bk object 19"/>
          <p:cNvSpPr/>
          <p:nvPr/>
        </p:nvSpPr>
        <p:spPr>
          <a:xfrm>
            <a:off x="0" y="0"/>
            <a:ext cx="7976234" cy="457200"/>
          </a:xfrm>
          <a:custGeom>
            <a:avLst/>
            <a:gdLst/>
            <a:ahLst/>
            <a:cxnLst/>
            <a:rect l="l" t="t" r="r" b="b"/>
            <a:pathLst>
              <a:path w="7976234" h="457200">
                <a:moveTo>
                  <a:pt x="7975727" y="0"/>
                </a:moveTo>
                <a:lnTo>
                  <a:pt x="0" y="0"/>
                </a:lnTo>
                <a:lnTo>
                  <a:pt x="0" y="457200"/>
                </a:lnTo>
                <a:lnTo>
                  <a:pt x="7791323" y="457200"/>
                </a:lnTo>
                <a:lnTo>
                  <a:pt x="7975727" y="0"/>
                </a:lnTo>
                <a:close/>
              </a:path>
            </a:pathLst>
          </a:custGeom>
          <a:solidFill>
            <a:srgbClr val="062F73"/>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5" r:id="rId5"/>
    <p:sldLayoutId id="2147483668" r:id="rId6"/>
    <p:sldLayoutId id="2147483669" r:id="rId7"/>
    <p:sldLayoutId id="2147483670" r:id="rId8"/>
    <p:sldLayoutId id="2147483671" r:id="rId9"/>
    <p:sldLayoutId id="2147483672" r:id="rId10"/>
    <p:sldLayoutId id="2147483673" r:id="rId11"/>
    <p:sldLayoutId id="2147483679" r:id="rId12"/>
    <p:sldLayoutId id="2147483680" r:id="rId13"/>
    <p:sldLayoutId id="2147483681" r:id="rId14"/>
    <p:sldLayoutId id="2147483682" r:id="rId15"/>
    <p:sldLayoutId id="2147483683" r:id="rId16"/>
    <p:sldLayoutId id="2147483674" r:id="rId17"/>
    <p:sldLayoutId id="2147483676" r:id="rId18"/>
    <p:sldLayoutId id="2147483675" r:id="rId19"/>
    <p:sldLayoutId id="2147483677" r:id="rId20"/>
    <p:sldLayoutId id="2147483686" r:id="rId21"/>
    <p:sldLayoutId id="2147483685" r:id="rId22"/>
    <p:sldLayoutId id="2147483687" r:id="rId23"/>
    <p:sldLayoutId id="2147483690" r:id="rId24"/>
    <p:sldLayoutId id="2147483689" r:id="rId25"/>
    <p:sldLayoutId id="2147483688" r:id="rId26"/>
    <p:sldLayoutId id="2147483678" r:id="rId2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5334000"/>
            <a:ext cx="10972800" cy="1734627"/>
          </a:xfrm>
          <a:prstGeom prst="rect">
            <a:avLst/>
          </a:prstGeom>
          <a:noFill/>
          <a:effectLst/>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a:r>
              <a:rPr lang="en-US" sz="3600" dirty="0" smtClean="0">
                <a:solidFill>
                  <a:srgbClr val="002D73"/>
                </a:solidFill>
                <a:latin typeface="Arial Black" panose="020B0A04020102020204" pitchFamily="34" charset="0"/>
                <a:cs typeface="Arial" panose="020B0604020202020204" pitchFamily="34" charset="0"/>
              </a:rPr>
              <a:t>AMTRUST INTERNATIONAL</a:t>
            </a:r>
          </a:p>
          <a:p>
            <a:pPr marL="228600"/>
            <a:r>
              <a:rPr lang="en-US" sz="1800" dirty="0" smtClean="0">
                <a:solidFill>
                  <a:srgbClr val="002D72"/>
                </a:solidFill>
                <a:latin typeface="Arial" panose="020B0604020202020204" pitchFamily="34" charset="0"/>
                <a:cs typeface="Arial" panose="020B0604020202020204" pitchFamily="34" charset="0"/>
              </a:rPr>
              <a:t>LOCAL EXPERIENCE, GLOBAL EXPERTISE</a:t>
            </a:r>
            <a:endParaRPr lang="en-US" sz="1800" dirty="0">
              <a:solidFill>
                <a:srgbClr val="002D72"/>
              </a:solidFill>
              <a:latin typeface="Arial" panose="020B0604020202020204" pitchFamily="34" charset="0"/>
              <a:cs typeface="Arial" panose="020B0604020202020204" pitchFamily="34" charset="0"/>
            </a:endParaRPr>
          </a:p>
        </p:txBody>
      </p:sp>
      <p:sp>
        <p:nvSpPr>
          <p:cNvPr id="3" name="TextBox 2"/>
          <p:cNvSpPr txBox="1"/>
          <p:nvPr/>
        </p:nvSpPr>
        <p:spPr>
          <a:xfrm>
            <a:off x="1066800" y="3116580"/>
            <a:ext cx="8839200" cy="1754326"/>
          </a:xfrm>
          <a:prstGeom prst="rect">
            <a:avLst/>
          </a:prstGeom>
          <a:noFill/>
        </p:spPr>
        <p:txBody>
          <a:bodyPr wrap="square" rtlCol="0">
            <a:spAutoFit/>
          </a:bodyPr>
          <a:lstStyle/>
          <a:p>
            <a:pPr algn="ctr"/>
            <a:r>
              <a:rPr lang="it-IT" sz="3600" b="1" dirty="0" smtClean="0">
                <a:latin typeface="Arial" panose="020B0604020202020204" pitchFamily="34" charset="0"/>
                <a:cs typeface="Arial" panose="020B0604020202020204" pitchFamily="34" charset="0"/>
              </a:rPr>
              <a:t>I BENEFICI DEL RISK MANAGEMENT NELLA RIDUZIONE  COSTO TOTALE DEL RISCHIO</a:t>
            </a:r>
            <a:endParaRPr lang="it-IT"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980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9296400" cy="547687"/>
          </a:xfrm>
        </p:spPr>
        <p:txBody>
          <a:bodyPr/>
          <a:lstStyle/>
          <a:p>
            <a:r>
              <a:rPr lang="it-IT" dirty="0" smtClean="0"/>
              <a:t>I SISTEMI DI ANALISI EX POST DINAMICI</a:t>
            </a:r>
            <a:endParaRPr lang="it-IT" dirty="0"/>
          </a:p>
        </p:txBody>
      </p:sp>
      <p:sp>
        <p:nvSpPr>
          <p:cNvPr id="3" name="Text Placeholder 2"/>
          <p:cNvSpPr>
            <a:spLocks noGrp="1"/>
          </p:cNvSpPr>
          <p:nvPr>
            <p:ph type="body" sz="quarter" idx="11"/>
          </p:nvPr>
        </p:nvSpPr>
        <p:spPr/>
        <p:txBody>
          <a:bodyPr/>
          <a:lstStyle/>
          <a:p>
            <a:pPr algn="just"/>
            <a:r>
              <a:rPr lang="it-IT" dirty="0" smtClean="0"/>
              <a:t>Recentemente sono stati sperimentati dei sistemi ex post dinamici che vanno a studiare i costi indiretti del rischio che è quella parte alea interna in una struttura ospedaliera che non viene spesso misurata.</a:t>
            </a:r>
          </a:p>
          <a:p>
            <a:pPr algn="just"/>
            <a:endParaRPr lang="it-IT" dirty="0"/>
          </a:p>
          <a:p>
            <a:pPr algn="just"/>
            <a:r>
              <a:rPr lang="it-IT" dirty="0" smtClean="0"/>
              <a:t>Esistono due modelliinternazionali creati in canada ed uno americano poco utlizzato in Italia perchè richiede una forte conoscenza dei sistemi di codifica e di programmazione.</a:t>
            </a:r>
          </a:p>
          <a:p>
            <a:endParaRPr lang="it-IT" dirty="0"/>
          </a:p>
        </p:txBody>
      </p:sp>
      <p:pic>
        <p:nvPicPr>
          <p:cNvPr id="4" name="Picture 3"/>
          <p:cNvPicPr>
            <a:picLocks noChangeAspect="1"/>
          </p:cNvPicPr>
          <p:nvPr/>
        </p:nvPicPr>
        <p:blipFill rotWithShape="1">
          <a:blip r:embed="rId2"/>
          <a:srcRect l="3103" r="6380" b="6695"/>
          <a:stretch/>
        </p:blipFill>
        <p:spPr>
          <a:xfrm>
            <a:off x="912964" y="3429000"/>
            <a:ext cx="8764436" cy="4420262"/>
          </a:xfrm>
          <a:prstGeom prst="rect">
            <a:avLst/>
          </a:prstGeom>
        </p:spPr>
      </p:pic>
    </p:spTree>
    <p:extLst>
      <p:ext uri="{BB962C8B-B14F-4D97-AF65-F5344CB8AC3E}">
        <p14:creationId xmlns:p14="http://schemas.microsoft.com/office/powerpoint/2010/main" val="209555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10058400" cy="547687"/>
          </a:xfrm>
        </p:spPr>
        <p:txBody>
          <a:bodyPr/>
          <a:lstStyle/>
          <a:p>
            <a:r>
              <a:rPr lang="it-IT" dirty="0"/>
              <a:t>I SISTEMI DI ANALISI EX POST DINAMICI</a:t>
            </a:r>
          </a:p>
          <a:p>
            <a:endParaRPr lang="it-IT" dirty="0"/>
          </a:p>
        </p:txBody>
      </p:sp>
      <p:sp>
        <p:nvSpPr>
          <p:cNvPr id="3" name="Text Placeholder 2"/>
          <p:cNvSpPr>
            <a:spLocks noGrp="1"/>
          </p:cNvSpPr>
          <p:nvPr>
            <p:ph type="body" sz="quarter" idx="11"/>
          </p:nvPr>
        </p:nvSpPr>
        <p:spPr>
          <a:xfrm>
            <a:off x="304800" y="1462087"/>
            <a:ext cx="10363200" cy="3643313"/>
          </a:xfrm>
        </p:spPr>
        <p:txBody>
          <a:bodyPr/>
          <a:lstStyle/>
          <a:p>
            <a:pPr algn="just"/>
            <a:r>
              <a:rPr lang="it-IT" dirty="0" smtClean="0"/>
              <a:t>La correlazione tra sinistrosità e produzione in chiave di DRG e di ICD 9 – CM. Questa metodologia utilizzata negli USA (tramite la versione degli ICD 10) permette di andare ad identificare:</a:t>
            </a:r>
          </a:p>
          <a:p>
            <a:pPr algn="just"/>
            <a:endParaRPr lang="it-IT" dirty="0"/>
          </a:p>
          <a:p>
            <a:pPr marL="342900" indent="-342900" algn="just">
              <a:buFont typeface="Arial" panose="020B0604020202020204" pitchFamily="34" charset="0"/>
              <a:buChar char="•"/>
            </a:pPr>
            <a:r>
              <a:rPr lang="it-IT" dirty="0" smtClean="0"/>
              <a:t>Le perdite economiche del budget e quantificare i costi da sottrarre alle differenti Unità Operative;</a:t>
            </a:r>
          </a:p>
          <a:p>
            <a:pPr marL="342900" indent="-342900" algn="just">
              <a:buFont typeface="Arial" panose="020B0604020202020204" pitchFamily="34" charset="0"/>
              <a:buChar char="•"/>
            </a:pPr>
            <a:r>
              <a:rPr lang="it-IT" dirty="0" smtClean="0"/>
              <a:t>Le pratiche chirurgiche ed invasive che sono più ricorrenti nel tempo sia per denuncia che per anno di erogazione;</a:t>
            </a:r>
          </a:p>
          <a:p>
            <a:pPr marL="342900" indent="-342900" algn="just">
              <a:buFont typeface="Arial" panose="020B0604020202020204" pitchFamily="34" charset="0"/>
              <a:buChar char="•"/>
            </a:pPr>
            <a:r>
              <a:rPr lang="it-IT" dirty="0" smtClean="0"/>
              <a:t>Identificare il panel di professionisti che generato questa sinistrosità e che eventualmente necessità di ulteriore training;</a:t>
            </a:r>
          </a:p>
          <a:p>
            <a:pPr marL="342900" indent="-342900" algn="just">
              <a:buFont typeface="Arial" panose="020B0604020202020204" pitchFamily="34" charset="0"/>
              <a:buChar char="•"/>
            </a:pPr>
            <a:r>
              <a:rPr lang="it-IT" dirty="0" smtClean="0"/>
              <a:t>Rivedere la programmazione ospedaliera ed addirittura quella regionale.</a:t>
            </a:r>
          </a:p>
          <a:p>
            <a:pPr marL="342900" indent="-342900" algn="just">
              <a:buFont typeface="Arial" panose="020B0604020202020204" pitchFamily="34" charset="0"/>
              <a:buChar char="•"/>
            </a:pPr>
            <a:endParaRPr lang="it-IT" dirty="0"/>
          </a:p>
          <a:p>
            <a:pPr algn="just"/>
            <a:endParaRPr lang="it-IT" dirty="0" smtClean="0"/>
          </a:p>
        </p:txBody>
      </p:sp>
      <p:sp>
        <p:nvSpPr>
          <p:cNvPr id="4" name="Can 3"/>
          <p:cNvSpPr/>
          <p:nvPr/>
        </p:nvSpPr>
        <p:spPr>
          <a:xfrm>
            <a:off x="4704311" y="5410199"/>
            <a:ext cx="838200" cy="1524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4"/>
          <p:cNvSpPr/>
          <p:nvPr/>
        </p:nvSpPr>
        <p:spPr>
          <a:xfrm>
            <a:off x="1066800" y="51054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SINISTRI</a:t>
            </a:r>
            <a:endParaRPr lang="it-IT" b="1" dirty="0"/>
          </a:p>
        </p:txBody>
      </p:sp>
      <p:sp>
        <p:nvSpPr>
          <p:cNvPr id="6" name="Rectangle 5"/>
          <p:cNvSpPr/>
          <p:nvPr/>
        </p:nvSpPr>
        <p:spPr>
          <a:xfrm>
            <a:off x="1066800" y="58674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SDO</a:t>
            </a:r>
            <a:endParaRPr lang="it-IT" b="1" dirty="0"/>
          </a:p>
        </p:txBody>
      </p:sp>
      <p:sp>
        <p:nvSpPr>
          <p:cNvPr id="7" name="Rectangle 6"/>
          <p:cNvSpPr/>
          <p:nvPr/>
        </p:nvSpPr>
        <p:spPr>
          <a:xfrm>
            <a:off x="1066800" y="67818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BUDGET</a:t>
            </a:r>
            <a:endParaRPr lang="it-IT" b="1" dirty="0"/>
          </a:p>
        </p:txBody>
      </p:sp>
      <p:cxnSp>
        <p:nvCxnSpPr>
          <p:cNvPr id="10" name="Elbow Connector 9"/>
          <p:cNvCxnSpPr>
            <a:stCxn id="5" idx="3"/>
          </p:cNvCxnSpPr>
          <p:nvPr/>
        </p:nvCxnSpPr>
        <p:spPr>
          <a:xfrm>
            <a:off x="2819400" y="5410200"/>
            <a:ext cx="1828800" cy="7619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p:cNvCxnSpPr>
          <p:nvPr/>
        </p:nvCxnSpPr>
        <p:spPr>
          <a:xfrm>
            <a:off x="2819400" y="6172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3"/>
          </p:cNvCxnSpPr>
          <p:nvPr/>
        </p:nvCxnSpPr>
        <p:spPr>
          <a:xfrm flipV="1">
            <a:off x="2819400" y="6172199"/>
            <a:ext cx="914400" cy="91440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4"/>
          </p:cNvCxnSpPr>
          <p:nvPr/>
        </p:nvCxnSpPr>
        <p:spPr>
          <a:xfrm>
            <a:off x="5542511" y="6172199"/>
            <a:ext cx="15440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086600" y="5224548"/>
            <a:ext cx="1752600" cy="20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REPORT DI OUTCOME CON PIANO DI AZIONI E PIANIFICAZIONE STRATEGICA</a:t>
            </a:r>
            <a:endParaRPr lang="it-IT" b="1" dirty="0"/>
          </a:p>
        </p:txBody>
      </p:sp>
    </p:spTree>
    <p:extLst>
      <p:ext uri="{BB962C8B-B14F-4D97-AF65-F5344CB8AC3E}">
        <p14:creationId xmlns:p14="http://schemas.microsoft.com/office/powerpoint/2010/main" val="250894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I SISTEMI DI ANALISI EX ANTE</a:t>
            </a:r>
            <a:endParaRPr lang="it-IT" dirty="0"/>
          </a:p>
        </p:txBody>
      </p:sp>
      <p:sp>
        <p:nvSpPr>
          <p:cNvPr id="3" name="Text Placeholder 2"/>
          <p:cNvSpPr>
            <a:spLocks noGrp="1"/>
          </p:cNvSpPr>
          <p:nvPr>
            <p:ph type="body" sz="quarter" idx="11"/>
          </p:nvPr>
        </p:nvSpPr>
        <p:spPr/>
        <p:txBody>
          <a:bodyPr/>
          <a:lstStyle/>
          <a:p>
            <a:r>
              <a:rPr lang="it-IT" sz="2200" dirty="0" smtClean="0"/>
              <a:t>I sistemi ex ante sono quei sistemi di misurazione e controllo che si metto in cantiere per monitorare i rischi che sono stati evidenziati in fase ex post o che sono stati identificati nella mappatura degli eventuali rischi puri.</a:t>
            </a:r>
          </a:p>
          <a:p>
            <a:endParaRPr lang="it-IT" sz="2200" dirty="0" smtClean="0"/>
          </a:p>
          <a:p>
            <a:endParaRPr lang="it-IT" sz="2200" dirty="0"/>
          </a:p>
          <a:p>
            <a:r>
              <a:rPr lang="it-IT" sz="2200" dirty="0" smtClean="0"/>
              <a:t>Tali sistemi permettono una certa predittività delle informazioni, introduzioni di correttivi che con il passare del tempo vanno ad incidere sulla sinistrosità pregressa.</a:t>
            </a:r>
          </a:p>
          <a:p>
            <a:endParaRPr lang="it-IT" sz="2200" dirty="0" smtClean="0"/>
          </a:p>
          <a:p>
            <a:endParaRPr lang="it-IT" sz="2200" dirty="0"/>
          </a:p>
          <a:p>
            <a:r>
              <a:rPr lang="it-IT" sz="2200" dirty="0" smtClean="0"/>
              <a:t>Con i sistemi ex anche si possono creare dei benchmark che possono essere utilizzati a livello interno ma anche a livello di sistemi più alti.</a:t>
            </a:r>
          </a:p>
          <a:p>
            <a:endParaRPr lang="it-IT" sz="2200" dirty="0" smtClean="0"/>
          </a:p>
          <a:p>
            <a:endParaRPr lang="it-IT" sz="2200" dirty="0"/>
          </a:p>
          <a:p>
            <a:r>
              <a:rPr lang="it-IT" sz="2200" dirty="0" smtClean="0"/>
              <a:t>Tali sistemi permettono una pianificazione strategica delle attività a tutti livelli, permettono di riorganizzare dei reparti, degli ospedali, dei sistemi sanitari regionali e nazionali. Assumono anche un ruolo di supporto al decision making dei tecnici.</a:t>
            </a:r>
            <a:endParaRPr lang="it-IT" sz="2200" dirty="0"/>
          </a:p>
        </p:txBody>
      </p:sp>
    </p:spTree>
    <p:extLst>
      <p:ext uri="{BB962C8B-B14F-4D97-AF65-F5344CB8AC3E}">
        <p14:creationId xmlns:p14="http://schemas.microsoft.com/office/powerpoint/2010/main" val="239662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I SISTEMI DI ANALISI EX ANTE</a:t>
            </a:r>
            <a:endParaRPr lang="it-IT"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2133600"/>
            <a:ext cx="8947775" cy="5257800"/>
          </a:xfrm>
        </p:spPr>
      </p:pic>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3954" y="1905000"/>
            <a:ext cx="9556846" cy="5615696"/>
          </a:xfrm>
          <a:prstGeom prst="rect">
            <a:avLst/>
          </a:prstGeom>
        </p:spPr>
      </p:pic>
    </p:spTree>
    <p:extLst>
      <p:ext uri="{BB962C8B-B14F-4D97-AF65-F5344CB8AC3E}">
        <p14:creationId xmlns:p14="http://schemas.microsoft.com/office/powerpoint/2010/main" val="278232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10210800" cy="547687"/>
          </a:xfrm>
        </p:spPr>
        <p:txBody>
          <a:bodyPr/>
          <a:lstStyle/>
          <a:p>
            <a:r>
              <a:rPr lang="it-IT" dirty="0" smtClean="0"/>
              <a:t>LA CHART DI CONTROLLO DEL RISCHIO CLINICO</a:t>
            </a:r>
            <a:endParaRPr lang="it-IT"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12837" y="1773238"/>
            <a:ext cx="9092085" cy="5465762"/>
          </a:xfrm>
          <a:prstGeom prst="rect">
            <a:avLst/>
          </a:prstGeom>
        </p:spPr>
      </p:pic>
    </p:spTree>
    <p:extLst>
      <p:ext uri="{BB962C8B-B14F-4D97-AF65-F5344CB8AC3E}">
        <p14:creationId xmlns:p14="http://schemas.microsoft.com/office/powerpoint/2010/main" val="281188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685800"/>
            <a:ext cx="10972800" cy="547687"/>
          </a:xfrm>
        </p:spPr>
        <p:txBody>
          <a:bodyPr/>
          <a:lstStyle/>
          <a:p>
            <a:r>
              <a:rPr lang="it-IT" dirty="0" smtClean="0"/>
              <a:t>LA MISURA DELLO SVILUPPO DEL </a:t>
            </a:r>
            <a:r>
              <a:rPr lang="it-IT" dirty="0" err="1" smtClean="0"/>
              <a:t>RISK</a:t>
            </a:r>
            <a:r>
              <a:rPr lang="it-IT" dirty="0" smtClean="0"/>
              <a:t> MANAGEMENT</a:t>
            </a:r>
            <a:endParaRPr lang="it-IT"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Lst>
          </a:blip>
          <a:stretch>
            <a:fillRect/>
          </a:stretch>
        </p:blipFill>
        <p:spPr>
          <a:xfrm>
            <a:off x="1219200" y="1950720"/>
            <a:ext cx="8155987" cy="5431888"/>
          </a:xfrm>
          <a:prstGeom prst="rect">
            <a:avLst/>
          </a:prstGeom>
        </p:spPr>
      </p:pic>
    </p:spTree>
    <p:extLst>
      <p:ext uri="{BB962C8B-B14F-4D97-AF65-F5344CB8AC3E}">
        <p14:creationId xmlns:p14="http://schemas.microsoft.com/office/powerpoint/2010/main" val="281911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9982200" cy="547687"/>
          </a:xfrm>
        </p:spPr>
        <p:txBody>
          <a:bodyPr/>
          <a:lstStyle/>
          <a:p>
            <a:r>
              <a:rPr lang="it-IT" dirty="0" smtClean="0"/>
              <a:t>IL MONITORAGGIO DEL RISCHIO BIOLOGICO</a:t>
            </a:r>
            <a:endParaRPr lang="it-IT"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Lst>
          </a:blip>
          <a:stretch>
            <a:fillRect/>
          </a:stretch>
        </p:blipFill>
        <p:spPr>
          <a:xfrm>
            <a:off x="1524000" y="1956728"/>
            <a:ext cx="7853669" cy="5230544"/>
          </a:xfrm>
          <a:prstGeom prst="rect">
            <a:avLst/>
          </a:prstGeom>
        </p:spPr>
      </p:pic>
    </p:spTree>
    <p:extLst>
      <p:ext uri="{BB962C8B-B14F-4D97-AF65-F5344CB8AC3E}">
        <p14:creationId xmlns:p14="http://schemas.microsoft.com/office/powerpoint/2010/main" val="378719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9982200" cy="547687"/>
          </a:xfrm>
        </p:spPr>
        <p:txBody>
          <a:bodyPr/>
          <a:lstStyle/>
          <a:p>
            <a:r>
              <a:rPr lang="it-IT" dirty="0" smtClean="0"/>
              <a:t>LA MISURA DEL RISCHIO TECNOLOGICO</a:t>
            </a:r>
            <a:endParaRPr lang="it-IT" dirty="0"/>
          </a:p>
        </p:txBody>
      </p:sp>
      <p:graphicFrame>
        <p:nvGraphicFramePr>
          <p:cNvPr id="4" name="Diagram 3"/>
          <p:cNvGraphicFramePr/>
          <p:nvPr>
            <p:extLst>
              <p:ext uri="{D42A27DB-BD31-4B8C-83A1-F6EECF244321}">
                <p14:modId xmlns:p14="http://schemas.microsoft.com/office/powerpoint/2010/main" val="2186366843"/>
              </p:ext>
            </p:extLst>
          </p:nvPr>
        </p:nvGraphicFramePr>
        <p:xfrm>
          <a:off x="1066800" y="2057400"/>
          <a:ext cx="88392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21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9982200" cy="547687"/>
          </a:xfrm>
        </p:spPr>
        <p:txBody>
          <a:bodyPr/>
          <a:lstStyle/>
          <a:p>
            <a:r>
              <a:rPr lang="it-IT" dirty="0" smtClean="0"/>
              <a:t>LA MISURA DEL RISCHIO STRUTTURALE</a:t>
            </a:r>
            <a:endParaRPr lang="it-IT" dirty="0"/>
          </a:p>
        </p:txBody>
      </p:sp>
      <p:graphicFrame>
        <p:nvGraphicFramePr>
          <p:cNvPr id="5" name="Diagram 4"/>
          <p:cNvGraphicFramePr/>
          <p:nvPr>
            <p:extLst>
              <p:ext uri="{D42A27DB-BD31-4B8C-83A1-F6EECF244321}">
                <p14:modId xmlns:p14="http://schemas.microsoft.com/office/powerpoint/2010/main" val="914397399"/>
              </p:ext>
            </p:extLst>
          </p:nvPr>
        </p:nvGraphicFramePr>
        <p:xfrm>
          <a:off x="1524000" y="2181224"/>
          <a:ext cx="8077200" cy="49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07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I COSTI DEL RISCHIO</a:t>
            </a:r>
            <a:endParaRPr lang="it-IT" dirty="0"/>
          </a:p>
        </p:txBody>
      </p:sp>
      <p:sp>
        <p:nvSpPr>
          <p:cNvPr id="3" name="Text Placeholder 2"/>
          <p:cNvSpPr>
            <a:spLocks noGrp="1"/>
          </p:cNvSpPr>
          <p:nvPr>
            <p:ph type="body" sz="quarter" idx="11"/>
          </p:nvPr>
        </p:nvSpPr>
        <p:spPr/>
        <p:txBody>
          <a:bodyPr/>
          <a:lstStyle/>
          <a:p>
            <a:pPr algn="just"/>
            <a:r>
              <a:rPr lang="it-IT" sz="2400" b="1" dirty="0" smtClean="0"/>
              <a:t>La gestione dei rischi ci ha insegnato negli ultimi dieci anni che i costi del rischio sono direttamente collegati alla sua non gestione:</a:t>
            </a:r>
          </a:p>
          <a:p>
            <a:pPr algn="just"/>
            <a:endParaRPr lang="it-IT" sz="2400" b="1" dirty="0"/>
          </a:p>
          <a:p>
            <a:pPr algn="just"/>
            <a:r>
              <a:rPr lang="it-IT" sz="2400" dirty="0" smtClean="0"/>
              <a:t>Da questo ne deriva un:</a:t>
            </a:r>
          </a:p>
          <a:p>
            <a:pPr algn="just"/>
            <a:endParaRPr lang="it-IT" sz="2400" dirty="0"/>
          </a:p>
          <a:p>
            <a:pPr marL="342900" indent="-342900" algn="just">
              <a:buFontTx/>
              <a:buChar char="-"/>
            </a:pPr>
            <a:r>
              <a:rPr lang="it-IT" sz="2400" dirty="0" smtClean="0"/>
              <a:t>Aumento dei costi di gestione assicurativa e legale</a:t>
            </a:r>
          </a:p>
          <a:p>
            <a:pPr marL="342900" indent="-342900" algn="just">
              <a:buFontTx/>
              <a:buChar char="-"/>
            </a:pPr>
            <a:endParaRPr lang="it-IT" sz="2400" dirty="0" smtClean="0"/>
          </a:p>
          <a:p>
            <a:pPr marL="342900" indent="-342900" algn="just">
              <a:buFontTx/>
              <a:buChar char="-"/>
            </a:pPr>
            <a:r>
              <a:rPr lang="it-IT" sz="2400" dirty="0" smtClean="0"/>
              <a:t>Riduzione delle possibilità di reperire una copertura vantaggiosa</a:t>
            </a:r>
          </a:p>
          <a:p>
            <a:pPr marL="342900" indent="-342900" algn="just">
              <a:buFontTx/>
              <a:buChar char="-"/>
            </a:pPr>
            <a:endParaRPr lang="it-IT" sz="2400" dirty="0" smtClean="0"/>
          </a:p>
          <a:p>
            <a:pPr marL="342900" indent="-342900" algn="just">
              <a:buFontTx/>
              <a:buChar char="-"/>
            </a:pPr>
            <a:r>
              <a:rPr lang="it-IT" sz="2400" dirty="0" smtClean="0"/>
              <a:t>Minore disponibilità in bilancio per investimenti ulteriori</a:t>
            </a:r>
          </a:p>
          <a:p>
            <a:pPr marL="342900" indent="-342900" algn="just">
              <a:buFontTx/>
              <a:buChar char="-"/>
            </a:pPr>
            <a:endParaRPr lang="it-IT" sz="2400" dirty="0" smtClean="0"/>
          </a:p>
          <a:p>
            <a:pPr marL="342900" indent="-342900" algn="just">
              <a:buFontTx/>
              <a:buChar char="-"/>
            </a:pPr>
            <a:r>
              <a:rPr lang="it-IT" sz="2400" dirty="0" smtClean="0"/>
              <a:t>Problematiche di immagine deritante da una cattiva comunicazione dei media</a:t>
            </a:r>
          </a:p>
          <a:p>
            <a:pPr marL="342900" indent="-342900" algn="just">
              <a:buFontTx/>
              <a:buChar char="-"/>
            </a:pPr>
            <a:endParaRPr lang="it-IT" sz="2400" dirty="0"/>
          </a:p>
        </p:txBody>
      </p:sp>
    </p:spTree>
    <p:extLst>
      <p:ext uri="{BB962C8B-B14F-4D97-AF65-F5344CB8AC3E}">
        <p14:creationId xmlns:p14="http://schemas.microsoft.com/office/powerpoint/2010/main" val="1569049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I BENEFICI DEL RISK MANAGEMENT</a:t>
            </a:r>
            <a:endParaRPr lang="it-IT" dirty="0"/>
          </a:p>
        </p:txBody>
      </p:sp>
      <p:sp>
        <p:nvSpPr>
          <p:cNvPr id="3" name="Text Placeholder 2"/>
          <p:cNvSpPr>
            <a:spLocks noGrp="1"/>
          </p:cNvSpPr>
          <p:nvPr>
            <p:ph type="body" sz="quarter" idx="11"/>
          </p:nvPr>
        </p:nvSpPr>
        <p:spPr/>
        <p:txBody>
          <a:bodyPr/>
          <a:lstStyle/>
          <a:p>
            <a:r>
              <a:rPr lang="it-IT" sz="2400" dirty="0" smtClean="0"/>
              <a:t>Dall’altra parte con lo sviluppo delle politiche di gestione del rischio clinico in quasi 15 anni di lavoro si è ottonuto:</a:t>
            </a:r>
          </a:p>
          <a:p>
            <a:endParaRPr lang="it-IT" sz="2400" dirty="0"/>
          </a:p>
          <a:p>
            <a:pPr marL="342900" indent="-342900">
              <a:buFont typeface="Arial" panose="020B0604020202020204" pitchFamily="34" charset="0"/>
              <a:buChar char="•"/>
            </a:pPr>
            <a:r>
              <a:rPr lang="it-IT" sz="2400" dirty="0" smtClean="0"/>
              <a:t>Maggiore consapevolezza degli errori che si compiono nella quotidianità;</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Miglioramento dei processi;</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Recupero di risorse;</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Maggiori disponibilità economiche per nuovi investimenti;</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Maggiore conoscenza della materia assicurativa</a:t>
            </a:r>
          </a:p>
          <a:p>
            <a:pPr marL="342900" indent="-342900">
              <a:buFont typeface="Arial" panose="020B0604020202020204" pitchFamily="34" charset="0"/>
              <a:buChar char="•"/>
            </a:pPr>
            <a:endParaRPr lang="it-IT" sz="2400" dirty="0" smtClean="0"/>
          </a:p>
          <a:p>
            <a:pPr marL="342900" indent="-342900">
              <a:buFont typeface="Arial" panose="020B0604020202020204" pitchFamily="34" charset="0"/>
              <a:buChar char="•"/>
            </a:pPr>
            <a:r>
              <a:rPr lang="it-IT" sz="2400" dirty="0" smtClean="0"/>
              <a:t>Maggiore intraprendenza delle decisione di rischio da ritenere al proprio interno.</a:t>
            </a:r>
          </a:p>
        </p:txBody>
      </p:sp>
    </p:spTree>
    <p:extLst>
      <p:ext uri="{BB962C8B-B14F-4D97-AF65-F5344CB8AC3E}">
        <p14:creationId xmlns:p14="http://schemas.microsoft.com/office/powerpoint/2010/main" val="85747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I SISTEMI DI ANALISI</a:t>
            </a:r>
            <a:endParaRPr lang="it-IT" dirty="0"/>
          </a:p>
        </p:txBody>
      </p:sp>
      <p:sp>
        <p:nvSpPr>
          <p:cNvPr id="3" name="Text Placeholder 2"/>
          <p:cNvSpPr>
            <a:spLocks noGrp="1"/>
          </p:cNvSpPr>
          <p:nvPr>
            <p:ph type="body" sz="quarter" idx="11"/>
          </p:nvPr>
        </p:nvSpPr>
        <p:spPr>
          <a:xfrm>
            <a:off x="304800" y="1462087"/>
            <a:ext cx="10363200" cy="2728913"/>
          </a:xfrm>
        </p:spPr>
        <p:txBody>
          <a:bodyPr/>
          <a:lstStyle/>
          <a:p>
            <a:pPr algn="just"/>
            <a:r>
              <a:rPr lang="it-IT" sz="2200" dirty="0" smtClean="0"/>
              <a:t>Nel corso dell’evoluzione delle politiche e delle pratiche di risk management si evolute molte tecniche di analisi che hanno dato differenti risultati.</a:t>
            </a:r>
          </a:p>
          <a:p>
            <a:pPr algn="just"/>
            <a:r>
              <a:rPr lang="it-IT" sz="2200" dirty="0" smtClean="0"/>
              <a:t>Con una attenzione anche al controllo del costo esistono due grandi famiglie di analisi:</a:t>
            </a:r>
          </a:p>
          <a:p>
            <a:pPr algn="just"/>
            <a:endParaRPr lang="it-IT" sz="1000" dirty="0"/>
          </a:p>
          <a:p>
            <a:pPr marL="342900" indent="-342900" algn="just">
              <a:buFontTx/>
              <a:buChar char="-"/>
            </a:pPr>
            <a:r>
              <a:rPr lang="it-IT" sz="2200" dirty="0" smtClean="0"/>
              <a:t>Analisi ex post</a:t>
            </a:r>
          </a:p>
          <a:p>
            <a:pPr marL="342900" indent="-342900" algn="just">
              <a:buFontTx/>
              <a:buChar char="-"/>
            </a:pPr>
            <a:endParaRPr lang="it-IT" sz="1400" dirty="0" smtClean="0"/>
          </a:p>
          <a:p>
            <a:pPr marL="342900" indent="-342900" algn="just">
              <a:buFontTx/>
              <a:buChar char="-"/>
            </a:pPr>
            <a:r>
              <a:rPr lang="it-IT" sz="2200" dirty="0" smtClean="0"/>
              <a:t>Analisi ex ante</a:t>
            </a:r>
          </a:p>
        </p:txBody>
      </p:sp>
      <p:sp>
        <p:nvSpPr>
          <p:cNvPr id="5" name="Frame 4"/>
          <p:cNvSpPr/>
          <p:nvPr/>
        </p:nvSpPr>
        <p:spPr>
          <a:xfrm>
            <a:off x="685800" y="4131796"/>
            <a:ext cx="3886200" cy="3276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Rectangle 5"/>
          <p:cNvSpPr/>
          <p:nvPr/>
        </p:nvSpPr>
        <p:spPr>
          <a:xfrm>
            <a:off x="1295400" y="4800600"/>
            <a:ext cx="2667000" cy="1938992"/>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Le analisi ex post vengono considerate quelle attraverso la sinistrosità </a:t>
            </a:r>
            <a:r>
              <a:rPr lang="it-IT" sz="2000" dirty="0" smtClean="0">
                <a:latin typeface="Arial" panose="020B0604020202020204" pitchFamily="34" charset="0"/>
                <a:cs typeface="Arial" panose="020B0604020202020204" pitchFamily="34" charset="0"/>
              </a:rPr>
              <a:t>pregressa </a:t>
            </a:r>
            <a:r>
              <a:rPr lang="it-IT" sz="2000" dirty="0">
                <a:latin typeface="Arial" panose="020B0604020202020204" pitchFamily="34" charset="0"/>
                <a:cs typeface="Arial" panose="020B0604020202020204" pitchFamily="34" charset="0"/>
              </a:rPr>
              <a:t>si studia </a:t>
            </a:r>
            <a:r>
              <a:rPr lang="it-IT" sz="2000" dirty="0" smtClean="0">
                <a:latin typeface="Arial" panose="020B0604020202020204" pitchFamily="34" charset="0"/>
                <a:cs typeface="Arial" panose="020B0604020202020204" pitchFamily="34" charset="0"/>
              </a:rPr>
              <a:t>il rischio e si valutano le priorità</a:t>
            </a:r>
            <a:endParaRPr lang="it-IT" sz="2000" dirty="0">
              <a:latin typeface="Arial" panose="020B0604020202020204" pitchFamily="34" charset="0"/>
              <a:cs typeface="Arial" panose="020B0604020202020204" pitchFamily="34" charset="0"/>
            </a:endParaRPr>
          </a:p>
        </p:txBody>
      </p:sp>
      <p:sp>
        <p:nvSpPr>
          <p:cNvPr id="7" name="Frame 6"/>
          <p:cNvSpPr/>
          <p:nvPr/>
        </p:nvSpPr>
        <p:spPr>
          <a:xfrm>
            <a:off x="6400800" y="4131796"/>
            <a:ext cx="3886200" cy="3276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ctangle 7"/>
          <p:cNvSpPr/>
          <p:nvPr/>
        </p:nvSpPr>
        <p:spPr>
          <a:xfrm>
            <a:off x="7010400" y="4759544"/>
            <a:ext cx="2667000" cy="1938992"/>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Le analisi ex </a:t>
            </a:r>
            <a:r>
              <a:rPr lang="it-IT" sz="2000" dirty="0" smtClean="0">
                <a:latin typeface="Arial" panose="020B0604020202020204" pitchFamily="34" charset="0"/>
                <a:cs typeface="Arial" panose="020B0604020202020204" pitchFamily="34" charset="0"/>
              </a:rPr>
              <a:t>ante </a:t>
            </a:r>
            <a:r>
              <a:rPr lang="it-IT" sz="2000" dirty="0">
                <a:latin typeface="Arial" panose="020B0604020202020204" pitchFamily="34" charset="0"/>
                <a:cs typeface="Arial" panose="020B0604020202020204" pitchFamily="34" charset="0"/>
              </a:rPr>
              <a:t>vengono considerate quelle attraverso </a:t>
            </a:r>
            <a:r>
              <a:rPr lang="it-IT" sz="2000" dirty="0" smtClean="0">
                <a:latin typeface="Arial" panose="020B0604020202020204" pitchFamily="34" charset="0"/>
                <a:cs typeface="Arial" panose="020B0604020202020204" pitchFamily="34" charset="0"/>
              </a:rPr>
              <a:t>una serie di indicatori si cerca di intercettare eventuali errori</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45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10058400" cy="547687"/>
          </a:xfrm>
        </p:spPr>
        <p:txBody>
          <a:bodyPr/>
          <a:lstStyle/>
          <a:p>
            <a:r>
              <a:rPr lang="it-IT" dirty="0" smtClean="0"/>
              <a:t>I SISTEMI DI ANALISI EX POST – SINISTROSITA’</a:t>
            </a:r>
            <a:endParaRPr lang="it-I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0749733"/>
              </p:ext>
            </p:extLst>
          </p:nvPr>
        </p:nvGraphicFramePr>
        <p:xfrm>
          <a:off x="990600" y="2057401"/>
          <a:ext cx="8382000" cy="4829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15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10363200" cy="547687"/>
          </a:xfrm>
        </p:spPr>
        <p:txBody>
          <a:bodyPr/>
          <a:lstStyle/>
          <a:p>
            <a:r>
              <a:rPr lang="it-IT" dirty="0"/>
              <a:t>I SISTEMI DI ANALISI EX POST – SINISTROSITA’</a:t>
            </a:r>
          </a:p>
          <a:p>
            <a:endParaRPr lang="it-IT" dirty="0"/>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1197"/>
            <a:ext cx="6198870" cy="137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943" y="3277645"/>
            <a:ext cx="6198869" cy="118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11944" y="4720637"/>
            <a:ext cx="5239137" cy="3151688"/>
          </a:xfrm>
          <a:prstGeom prst="rect">
            <a:avLst/>
          </a:prstGeom>
        </p:spPr>
      </p:pic>
      <p:pic>
        <p:nvPicPr>
          <p:cNvPr id="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0098" y="4690354"/>
            <a:ext cx="5286178" cy="318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32906" y="1729285"/>
            <a:ext cx="3858894" cy="2800767"/>
          </a:xfrm>
          <a:prstGeom prst="rect">
            <a:avLst/>
          </a:prstGeom>
          <a:noFill/>
        </p:spPr>
        <p:txBody>
          <a:bodyPr wrap="square" rtlCol="0">
            <a:spAutoFit/>
          </a:bodyPr>
          <a:lstStyle/>
          <a:p>
            <a:r>
              <a:rPr lang="it-IT" sz="2200" dirty="0" smtClean="0">
                <a:latin typeface="Arial" panose="020B0604020202020204" pitchFamily="34" charset="0"/>
                <a:cs typeface="Arial" panose="020B0604020202020204" pitchFamily="34" charset="0"/>
              </a:rPr>
              <a:t>Studi di comparazione tra sinistrosità e produzione permettono di identificare le aree maggiornamente vulnerabili e consentono di identificare benckmark  di sistema con una razionalizzazione delle reti</a:t>
            </a:r>
            <a:endParaRPr lang="it-IT"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STUDIO DEI BABY CASE</a:t>
            </a:r>
            <a:endParaRPr lang="it-IT" dirty="0"/>
          </a:p>
        </p:txBody>
      </p:sp>
      <p:pic>
        <p:nvPicPr>
          <p:cNvPr id="8" name="Immagine 11"/>
          <p:cNvPicPr>
            <a:picLocks noChangeAspect="1"/>
          </p:cNvPicPr>
          <p:nvPr/>
        </p:nvPicPr>
        <p:blipFill>
          <a:blip r:embed="rId2"/>
          <a:stretch>
            <a:fillRect/>
          </a:stretch>
        </p:blipFill>
        <p:spPr>
          <a:xfrm>
            <a:off x="1447800" y="2133600"/>
            <a:ext cx="7993906" cy="4800600"/>
          </a:xfrm>
          <a:prstGeom prst="rect">
            <a:avLst/>
          </a:prstGeom>
        </p:spPr>
      </p:pic>
    </p:spTree>
    <p:extLst>
      <p:ext uri="{BB962C8B-B14F-4D97-AF65-F5344CB8AC3E}">
        <p14:creationId xmlns:p14="http://schemas.microsoft.com/office/powerpoint/2010/main" val="4244072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STUDIO DEI BABY CASE</a:t>
            </a:r>
            <a:endParaRPr lang="it-IT" dirty="0"/>
          </a:p>
        </p:txBody>
      </p:sp>
      <p:pic>
        <p:nvPicPr>
          <p:cNvPr id="6" name="Immagine 1"/>
          <p:cNvPicPr>
            <a:picLocks noChangeAspect="1"/>
          </p:cNvPicPr>
          <p:nvPr/>
        </p:nvPicPr>
        <p:blipFill>
          <a:blip r:embed="rId2"/>
          <a:stretch>
            <a:fillRect/>
          </a:stretch>
        </p:blipFill>
        <p:spPr>
          <a:xfrm>
            <a:off x="2362200" y="4789634"/>
            <a:ext cx="5521036" cy="3063460"/>
          </a:xfrm>
          <a:prstGeom prst="rect">
            <a:avLst/>
          </a:prstGeom>
        </p:spPr>
      </p:pic>
      <p:pic>
        <p:nvPicPr>
          <p:cNvPr id="7" name="Immagine 4"/>
          <p:cNvPicPr>
            <a:picLocks noChangeAspect="1"/>
          </p:cNvPicPr>
          <p:nvPr/>
        </p:nvPicPr>
        <p:blipFill>
          <a:blip r:embed="rId3"/>
          <a:stretch>
            <a:fillRect/>
          </a:stretch>
        </p:blipFill>
        <p:spPr>
          <a:xfrm>
            <a:off x="2590800" y="1663697"/>
            <a:ext cx="5105400" cy="2838427"/>
          </a:xfrm>
          <a:prstGeom prst="rect">
            <a:avLst/>
          </a:prstGeom>
        </p:spPr>
      </p:pic>
    </p:spTree>
    <p:extLst>
      <p:ext uri="{BB962C8B-B14F-4D97-AF65-F5344CB8AC3E}">
        <p14:creationId xmlns:p14="http://schemas.microsoft.com/office/powerpoint/2010/main" val="421853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t-IT" dirty="0" smtClean="0"/>
              <a:t>STUDIO DEI BABY CASE</a:t>
            </a:r>
            <a:endParaRPr lang="it-IT" dirty="0"/>
          </a:p>
        </p:txBody>
      </p:sp>
      <p:pic>
        <p:nvPicPr>
          <p:cNvPr id="4" name="Immagine 6"/>
          <p:cNvPicPr>
            <a:picLocks noChangeAspect="1"/>
          </p:cNvPicPr>
          <p:nvPr/>
        </p:nvPicPr>
        <p:blipFill>
          <a:blip r:embed="rId2"/>
          <a:stretch>
            <a:fillRect/>
          </a:stretch>
        </p:blipFill>
        <p:spPr>
          <a:xfrm>
            <a:off x="1600200" y="1600200"/>
            <a:ext cx="6815105" cy="2819400"/>
          </a:xfrm>
          <a:prstGeom prst="rect">
            <a:avLst/>
          </a:prstGeom>
        </p:spPr>
      </p:pic>
      <p:pic>
        <p:nvPicPr>
          <p:cNvPr id="5" name="Immagine 6"/>
          <p:cNvPicPr>
            <a:picLocks noChangeAspect="1"/>
          </p:cNvPicPr>
          <p:nvPr/>
        </p:nvPicPr>
        <p:blipFill>
          <a:blip r:embed="rId3"/>
          <a:stretch>
            <a:fillRect/>
          </a:stretch>
        </p:blipFill>
        <p:spPr>
          <a:xfrm>
            <a:off x="2621346" y="4786313"/>
            <a:ext cx="5227254" cy="3147518"/>
          </a:xfrm>
          <a:prstGeom prst="rect">
            <a:avLst/>
          </a:prstGeom>
        </p:spPr>
      </p:pic>
    </p:spTree>
    <p:extLst>
      <p:ext uri="{BB962C8B-B14F-4D97-AF65-F5344CB8AC3E}">
        <p14:creationId xmlns:p14="http://schemas.microsoft.com/office/powerpoint/2010/main" val="2636184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3738</TotalTime>
  <Words>672</Words>
  <Application>Microsoft Office PowerPoint</Application>
  <PresentationFormat>Personalizzato</PresentationFormat>
  <Paragraphs>85</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 Edmunds</dc:creator>
  <cp:lastModifiedBy>venturelliso</cp:lastModifiedBy>
  <cp:revision>225</cp:revision>
  <dcterms:created xsi:type="dcterms:W3CDTF">2017-03-28T10:57:36Z</dcterms:created>
  <dcterms:modified xsi:type="dcterms:W3CDTF">2018-01-22T14:42:11Z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2017-03-28T00:00:00Z</vt:filetime>
  </property>
  <property fmtid="{D5CDD505-2E9C-101B-9397-08002B2CF9AE}" pid="3" name="Creator">
    <vt:lpwstr>Adobe InDesign CC 2017 (Windows)</vt:lpwstr>
  </property>
  <property fmtid="{D5CDD505-2E9C-101B-9397-08002B2CF9AE}" pid="4" name="LastSaved">
    <vt:filetime>2017-03-28T00:00:00Z</vt:filetime>
  </property>
</Properties>
</file>