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93" r:id="rId2"/>
    <p:sldId id="331" r:id="rId3"/>
    <p:sldId id="332" r:id="rId4"/>
    <p:sldId id="333" r:id="rId5"/>
    <p:sldId id="334" r:id="rId6"/>
    <p:sldId id="335" r:id="rId7"/>
    <p:sldId id="336" r:id="rId8"/>
    <p:sldId id="337" r:id="rId9"/>
    <p:sldId id="338" r:id="rId10"/>
  </p:sldIdLst>
  <p:sldSz cx="12192000" cy="6858000"/>
  <p:notesSz cx="6797675" cy="9929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6EAC"/>
    <a:srgbClr val="86BF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3" autoAdjust="0"/>
    <p:restoredTop sz="96433" autoAdjust="0"/>
  </p:normalViewPr>
  <p:slideViewPr>
    <p:cSldViewPr snapToGrid="0">
      <p:cViewPr varScale="1">
        <p:scale>
          <a:sx n="106" d="100"/>
          <a:sy n="106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1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1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DF0B9-DEE1-4D99-86E1-07F13A67F450}" type="datetimeFigureOut">
              <a:rPr lang="it-IT" smtClean="0"/>
              <a:t>03/11/2026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78893"/>
            <a:ext cx="5438775" cy="391029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1647"/>
            <a:ext cx="2946400" cy="4981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31647"/>
            <a:ext cx="2946400" cy="4981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0F6C9D-D27A-420F-A33F-CCFCEB34D2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3401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46655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606838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51296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4859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08415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5248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4034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1420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3489-4341-45DF-BBCC-EB4D76A86583}" type="datetimeFigureOut">
              <a:rPr lang="it-IT" smtClean="0"/>
              <a:t>03/11/2026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6905-D8D4-4ACB-B697-16D2C53CAE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1833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3489-4341-45DF-BBCC-EB4D76A86583}" type="datetimeFigureOut">
              <a:rPr lang="it-IT" smtClean="0"/>
              <a:t>03/11/2026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6905-D8D4-4ACB-B697-16D2C53CAE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2971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3489-4341-45DF-BBCC-EB4D76A86583}" type="datetimeFigureOut">
              <a:rPr lang="it-IT" smtClean="0"/>
              <a:t>03/11/2026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6905-D8D4-4ACB-B697-16D2C53CAE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5301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3489-4341-45DF-BBCC-EB4D76A86583}" type="datetimeFigureOut">
              <a:rPr lang="it-IT" smtClean="0"/>
              <a:t>03/11/2026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6905-D8D4-4ACB-B697-16D2C53CAE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9752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3489-4341-45DF-BBCC-EB4D76A86583}" type="datetimeFigureOut">
              <a:rPr lang="it-IT" smtClean="0"/>
              <a:t>03/11/2026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6905-D8D4-4ACB-B697-16D2C53CAE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4820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3489-4341-45DF-BBCC-EB4D76A86583}" type="datetimeFigureOut">
              <a:rPr lang="it-IT" smtClean="0"/>
              <a:t>03/11/2026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6905-D8D4-4ACB-B697-16D2C53CAE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528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3489-4341-45DF-BBCC-EB4D76A86583}" type="datetimeFigureOut">
              <a:rPr lang="it-IT" smtClean="0"/>
              <a:t>03/11/2026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6905-D8D4-4ACB-B697-16D2C53CAE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7100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3489-4341-45DF-BBCC-EB4D76A86583}" type="datetimeFigureOut">
              <a:rPr lang="it-IT" smtClean="0"/>
              <a:t>03/11/2026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6905-D8D4-4ACB-B697-16D2C53CAE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8207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3489-4341-45DF-BBCC-EB4D76A86583}" type="datetimeFigureOut">
              <a:rPr lang="it-IT" smtClean="0"/>
              <a:t>03/11/2026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6905-D8D4-4ACB-B697-16D2C53CAE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1972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3489-4341-45DF-BBCC-EB4D76A86583}" type="datetimeFigureOut">
              <a:rPr lang="it-IT" smtClean="0"/>
              <a:t>03/11/2026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6905-D8D4-4ACB-B697-16D2C53CAE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1342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3489-4341-45DF-BBCC-EB4D76A86583}" type="datetimeFigureOut">
              <a:rPr lang="it-IT" smtClean="0"/>
              <a:t>03/11/2026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6905-D8D4-4ACB-B697-16D2C53CAE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9378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83489-4341-45DF-BBCC-EB4D76A86583}" type="datetimeFigureOut">
              <a:rPr lang="it-IT" smtClean="0"/>
              <a:t>03/11/2026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66905-D8D4-4ACB-B697-16D2C53CAE1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5903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33" y="266766"/>
            <a:ext cx="1845123" cy="648676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523" y="266766"/>
            <a:ext cx="2619633" cy="697780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313038" y="1671644"/>
            <a:ext cx="11779284" cy="2620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</a:pPr>
            <a:r>
              <a:rPr lang="it-IT" sz="3500" b="1" dirty="0">
                <a:solidFill>
                  <a:srgbClr val="0C6EAC"/>
                </a:solidFill>
              </a:rPr>
              <a:t>Organigramma Primo e Secondo Livello</a:t>
            </a:r>
          </a:p>
          <a:p>
            <a:pPr>
              <a:lnSpc>
                <a:spcPct val="106000"/>
              </a:lnSpc>
              <a:spcAft>
                <a:spcPts val="0"/>
              </a:spcAft>
            </a:pPr>
            <a:endParaRPr lang="it-IT" sz="4800" dirty="0">
              <a:solidFill>
                <a:srgbClr val="012D74"/>
              </a:solidFill>
              <a:latin typeface="Grape Demo" panose="0200060300000000000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0"/>
              </a:spcAft>
            </a:pPr>
            <a:endParaRPr lang="it-IT" sz="4800" dirty="0">
              <a:solidFill>
                <a:srgbClr val="012D74"/>
              </a:solidFill>
              <a:latin typeface="Grape Demo" panose="0200060300000000000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</a:pPr>
            <a:r>
              <a:rPr lang="it-IT" sz="2400" b="1" dirty="0"/>
              <a:t>Novembre 2026</a:t>
            </a:r>
          </a:p>
        </p:txBody>
      </p:sp>
    </p:spTree>
    <p:extLst>
      <p:ext uri="{BB962C8B-B14F-4D97-AF65-F5344CB8AC3E}">
        <p14:creationId xmlns:p14="http://schemas.microsoft.com/office/powerpoint/2010/main" val="3604591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ttore 1 8"/>
          <p:cNvCxnSpPr/>
          <p:nvPr/>
        </p:nvCxnSpPr>
        <p:spPr>
          <a:xfrm>
            <a:off x="0" y="6390450"/>
            <a:ext cx="12192000" cy="37071"/>
          </a:xfrm>
          <a:prstGeom prst="line">
            <a:avLst/>
          </a:prstGeom>
          <a:ln w="19050">
            <a:solidFill>
              <a:srgbClr val="86BF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9105412" y="6504479"/>
            <a:ext cx="17780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>
                <a:solidFill>
                  <a:srgbClr val="0C6EAC"/>
                </a:solidFill>
              </a:rPr>
              <a:t>Ospedale di Sassuolo SpA</a:t>
            </a:r>
            <a:endParaRPr lang="it-IT" sz="2400" dirty="0">
              <a:solidFill>
                <a:srgbClr val="0C6EAC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33" y="266766"/>
            <a:ext cx="1845123" cy="648676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523" y="266766"/>
            <a:ext cx="2619633" cy="697780"/>
          </a:xfrm>
          <a:prstGeom prst="rect">
            <a:avLst/>
          </a:prstGeom>
        </p:spPr>
      </p:pic>
      <p:sp>
        <p:nvSpPr>
          <p:cNvPr id="27" name="Rettangolo 26"/>
          <p:cNvSpPr/>
          <p:nvPr/>
        </p:nvSpPr>
        <p:spPr>
          <a:xfrm>
            <a:off x="3102401" y="18411"/>
            <a:ext cx="6101619" cy="272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rgbClr val="0C6EAC"/>
                </a:solidFill>
              </a:rPr>
              <a:t>Organigramma Direzione Generale - 1° Livello</a:t>
            </a:r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id="{76461018-EA30-9B59-3F24-1562C9463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3856" y="1565660"/>
            <a:ext cx="1284288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>
            <a:outerShdw dist="17819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Line 6">
            <a:extLst>
              <a:ext uri="{FF2B5EF4-FFF2-40B4-BE49-F238E27FC236}">
                <a16:creationId xmlns:a16="http://schemas.microsoft.com/office/drawing/2014/main" id="{CA96124D-A97E-49EA-3CA3-1AF1B95483F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72978" y="2353060"/>
            <a:ext cx="0" cy="2611408"/>
          </a:xfrm>
          <a:prstGeom prst="line">
            <a:avLst/>
          </a:prstGeom>
          <a:noFill/>
          <a:ln w="3175" cap="sq">
            <a:solidFill>
              <a:schemeClr val="accent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7">
            <a:extLst>
              <a:ext uri="{FF2B5EF4-FFF2-40B4-BE49-F238E27FC236}">
                <a16:creationId xmlns:a16="http://schemas.microsoft.com/office/drawing/2014/main" id="{60158F2B-07DB-E63C-C5ED-F21E23F07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4037" y="1563524"/>
            <a:ext cx="980375" cy="493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0" lang="it-IT" alt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DIREZIONE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0" lang="it-IT" alt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GENERALE</a:t>
            </a:r>
          </a:p>
        </p:txBody>
      </p:sp>
      <p:sp>
        <p:nvSpPr>
          <p:cNvPr id="29" name="Rectangle 8">
            <a:extLst>
              <a:ext uri="{FF2B5EF4-FFF2-40B4-BE49-F238E27FC236}">
                <a16:creationId xmlns:a16="http://schemas.microsoft.com/office/drawing/2014/main" id="{FFB6AA7E-FCA8-84F7-8A09-F304E05B1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5582" y="2015301"/>
            <a:ext cx="917282" cy="293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0" lang="it-IT" alt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S. Reggiani</a:t>
            </a:r>
          </a:p>
        </p:txBody>
      </p:sp>
      <p:sp>
        <p:nvSpPr>
          <p:cNvPr id="36" name="Line 16">
            <a:extLst>
              <a:ext uri="{FF2B5EF4-FFF2-40B4-BE49-F238E27FC236}">
                <a16:creationId xmlns:a16="http://schemas.microsoft.com/office/drawing/2014/main" id="{FA31403B-AC50-5383-93CA-E60BCE01E4B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0620" y="4964472"/>
            <a:ext cx="4795837" cy="1587"/>
          </a:xfrm>
          <a:prstGeom prst="line">
            <a:avLst/>
          </a:prstGeom>
          <a:noFill/>
          <a:ln w="3175" cap="sq">
            <a:solidFill>
              <a:schemeClr val="accent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7" name="Group 17">
            <a:extLst>
              <a:ext uri="{FF2B5EF4-FFF2-40B4-BE49-F238E27FC236}">
                <a16:creationId xmlns:a16="http://schemas.microsoft.com/office/drawing/2014/main" id="{2C6EC9DD-CFC7-EBC7-33E8-A6C63C76B9C1}"/>
              </a:ext>
            </a:extLst>
          </p:cNvPr>
          <p:cNvGrpSpPr>
            <a:grpSpLocks/>
          </p:cNvGrpSpPr>
          <p:nvPr/>
        </p:nvGrpSpPr>
        <p:grpSpPr bwMode="auto">
          <a:xfrm>
            <a:off x="4571959" y="4963917"/>
            <a:ext cx="1343026" cy="925515"/>
            <a:chOff x="2178" y="3094"/>
            <a:chExt cx="846" cy="583"/>
          </a:xfrm>
        </p:grpSpPr>
        <p:sp>
          <p:nvSpPr>
            <p:cNvPr id="38" name="Line 18">
              <a:extLst>
                <a:ext uri="{FF2B5EF4-FFF2-40B4-BE49-F238E27FC236}">
                  <a16:creationId xmlns:a16="http://schemas.microsoft.com/office/drawing/2014/main" id="{A49C154B-FBFC-D874-448E-1ABCA725B7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07" y="3094"/>
              <a:ext cx="0" cy="98"/>
            </a:xfrm>
            <a:prstGeom prst="line">
              <a:avLst/>
            </a:prstGeom>
            <a:noFill/>
            <a:ln w="3175" cap="sq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Rectangle 19">
              <a:extLst>
                <a:ext uri="{FF2B5EF4-FFF2-40B4-BE49-F238E27FC236}">
                  <a16:creationId xmlns:a16="http://schemas.microsoft.com/office/drawing/2014/main" id="{C2A5C51C-C18A-1D09-B801-AEFF82FC7C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2" y="3192"/>
              <a:ext cx="811" cy="485"/>
            </a:xfrm>
            <a:prstGeom prst="rect">
              <a:avLst/>
            </a:prstGeom>
            <a:solidFill>
              <a:srgbClr val="FFFFFF"/>
            </a:solidFill>
            <a:ln w="1260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ectangle 20">
              <a:extLst>
                <a:ext uri="{FF2B5EF4-FFF2-40B4-BE49-F238E27FC236}">
                  <a16:creationId xmlns:a16="http://schemas.microsoft.com/office/drawing/2014/main" id="{E4B998F5-0892-E8F8-36FF-F78863BE7C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8" y="3183"/>
              <a:ext cx="846" cy="4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160" tIns="46080" rIns="92160" bIns="4608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9pPr>
            </a:lstStyle>
            <a:p>
              <a:pPr algn="ctr">
                <a:defRPr/>
              </a:pPr>
              <a:r>
                <a:rPr lang="it-IT" altLang="it-IT" sz="1200" b="1" dirty="0">
                  <a:latin typeface="+mn-lt"/>
                </a:rPr>
                <a:t>DIREZIONE </a:t>
              </a:r>
            </a:p>
            <a:p>
              <a:pPr algn="ctr">
                <a:defRPr/>
              </a:pPr>
              <a:r>
                <a:rPr lang="it-IT" altLang="it-IT" sz="1200" b="1" dirty="0">
                  <a:latin typeface="+mn-lt"/>
                </a:rPr>
                <a:t>AMMINISTRATIVA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endParaRPr kumimoji="0" lang="it-IT" alt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kumimoji="0" lang="it-IT" altLang="it-IT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</a:rPr>
                <a:t>G. Bagnoli</a:t>
              </a:r>
            </a:p>
          </p:txBody>
        </p:sp>
      </p:grpSp>
      <p:grpSp>
        <p:nvGrpSpPr>
          <p:cNvPr id="41" name="Group 21">
            <a:extLst>
              <a:ext uri="{FF2B5EF4-FFF2-40B4-BE49-F238E27FC236}">
                <a16:creationId xmlns:a16="http://schemas.microsoft.com/office/drawing/2014/main" id="{1E24D9AB-F0A2-0F40-D641-BEBFE5EEC273}"/>
              </a:ext>
            </a:extLst>
          </p:cNvPr>
          <p:cNvGrpSpPr>
            <a:grpSpLocks/>
          </p:cNvGrpSpPr>
          <p:nvPr/>
        </p:nvGrpSpPr>
        <p:grpSpPr bwMode="auto">
          <a:xfrm>
            <a:off x="2986882" y="4964468"/>
            <a:ext cx="1282700" cy="930275"/>
            <a:chOff x="1162" y="3111"/>
            <a:chExt cx="808" cy="586"/>
          </a:xfrm>
        </p:grpSpPr>
        <p:sp>
          <p:nvSpPr>
            <p:cNvPr id="42" name="Line 22">
              <a:extLst>
                <a:ext uri="{FF2B5EF4-FFF2-40B4-BE49-F238E27FC236}">
                  <a16:creationId xmlns:a16="http://schemas.microsoft.com/office/drawing/2014/main" id="{1C890912-6D2E-2680-766E-361A1F8F28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94" y="3111"/>
              <a:ext cx="0" cy="88"/>
            </a:xfrm>
            <a:prstGeom prst="line">
              <a:avLst/>
            </a:prstGeom>
            <a:noFill/>
            <a:ln w="3175" cap="sq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Rectangle 23">
              <a:extLst>
                <a:ext uri="{FF2B5EF4-FFF2-40B4-BE49-F238E27FC236}">
                  <a16:creationId xmlns:a16="http://schemas.microsoft.com/office/drawing/2014/main" id="{626E21DA-034B-6FCA-D111-DF30332F54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2" y="3203"/>
              <a:ext cx="808" cy="494"/>
            </a:xfrm>
            <a:prstGeom prst="rect">
              <a:avLst/>
            </a:prstGeom>
            <a:solidFill>
              <a:srgbClr val="FFFFFF"/>
            </a:solidFill>
            <a:ln w="1260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Rectangle 24">
              <a:extLst>
                <a:ext uri="{FF2B5EF4-FFF2-40B4-BE49-F238E27FC236}">
                  <a16:creationId xmlns:a16="http://schemas.microsoft.com/office/drawing/2014/main" id="{E0BA5CEC-61B5-633B-7A24-43B7A45519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8" y="3192"/>
              <a:ext cx="592" cy="4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160" tIns="46080" rIns="92160" bIns="4608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it-IT" altLang="it-IT" sz="1200" b="1" dirty="0">
                  <a:latin typeface="+mn-lt"/>
                </a:rPr>
                <a:t>DIREZIONE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it-IT" altLang="it-IT" sz="1200" b="1" dirty="0">
                  <a:latin typeface="+mn-lt"/>
                </a:rPr>
                <a:t>SANITARIA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endParaRPr kumimoji="0" lang="it-IT" alt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</a:endParaRPr>
            </a:p>
            <a:p>
              <a:pPr lvl="0" algn="ctr">
                <a:defRPr/>
              </a:pPr>
              <a:r>
                <a:rPr lang="it-IT" altLang="it-IT" sz="1200" noProof="0" dirty="0">
                  <a:latin typeface="+mn-lt"/>
                </a:rPr>
                <a:t>G. Ciancia</a:t>
              </a:r>
              <a:endParaRPr kumimoji="0" lang="it-IT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</p:grpSp>
      <p:sp>
        <p:nvSpPr>
          <p:cNvPr id="45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1307" y="5102053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26">
            <a:extLst>
              <a:ext uri="{FF2B5EF4-FFF2-40B4-BE49-F238E27FC236}">
                <a16:creationId xmlns:a16="http://schemas.microsoft.com/office/drawing/2014/main" id="{5EE3622A-6A76-F05C-B489-D4F139D5B8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0004" y="5061309"/>
            <a:ext cx="1409339" cy="831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it-IT" altLang="it-IT" sz="1200" b="1" dirty="0">
                <a:latin typeface="+mn-lt"/>
              </a:rPr>
              <a:t>DIREZIONE </a:t>
            </a:r>
          </a:p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it-IT" altLang="it-IT" sz="1200" b="1" dirty="0">
                <a:latin typeface="+mn-lt"/>
              </a:rPr>
              <a:t>RISORSE UMANE E </a:t>
            </a:r>
          </a:p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it-IT" altLang="it-IT" sz="1200" b="1" dirty="0">
                <a:latin typeface="+mn-lt"/>
              </a:rPr>
              <a:t>SEG. GENERALE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kumimoji="0" lang="it-IT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M.</a:t>
            </a:r>
            <a:r>
              <a:rPr kumimoji="0" lang="it-IT" altLang="it-IT" sz="1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 Vitone</a:t>
            </a:r>
            <a:endParaRPr kumimoji="0" lang="it-IT" altLang="it-IT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47" name="Line 27">
            <a:extLst>
              <a:ext uri="{FF2B5EF4-FFF2-40B4-BE49-F238E27FC236}">
                <a16:creationId xmlns:a16="http://schemas.microsoft.com/office/drawing/2014/main" id="{8E2AB8ED-0726-2451-A9F5-1FDBB39C26AE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3082" y="4966057"/>
            <a:ext cx="0" cy="139964"/>
          </a:xfrm>
          <a:prstGeom prst="line">
            <a:avLst/>
          </a:prstGeom>
          <a:noFill/>
          <a:ln w="3175" cap="sq">
            <a:solidFill>
              <a:schemeClr val="accent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Ovale 54">
            <a:extLst>
              <a:ext uri="{FF2B5EF4-FFF2-40B4-BE49-F238E27FC236}">
                <a16:creationId xmlns:a16="http://schemas.microsoft.com/office/drawing/2014/main" id="{CED72158-E53A-36E0-FCA2-3CD49A1EECE9}"/>
              </a:ext>
            </a:extLst>
          </p:cNvPr>
          <p:cNvSpPr/>
          <p:nvPr/>
        </p:nvSpPr>
        <p:spPr>
          <a:xfrm>
            <a:off x="3404580" y="3059317"/>
            <a:ext cx="1856747" cy="68555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 4">
            <a:extLst>
              <a:ext uri="{FF2B5EF4-FFF2-40B4-BE49-F238E27FC236}">
                <a16:creationId xmlns:a16="http://schemas.microsoft.com/office/drawing/2014/main" id="{4F82C5A1-A6FA-D794-4799-D79B753BA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3237" y="865542"/>
            <a:ext cx="1261974" cy="487187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3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CDA</a:t>
            </a:r>
          </a:p>
        </p:txBody>
      </p:sp>
      <p:sp>
        <p:nvSpPr>
          <p:cNvPr id="59" name="Rectangle 4">
            <a:extLst>
              <a:ext uri="{FF2B5EF4-FFF2-40B4-BE49-F238E27FC236}">
                <a16:creationId xmlns:a16="http://schemas.microsoft.com/office/drawing/2014/main" id="{4F82C5A1-A6FA-D794-4799-D79B753BA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1754" y="319154"/>
            <a:ext cx="1261974" cy="487187"/>
          </a:xfrm>
          <a:prstGeom prst="rect">
            <a:avLst/>
          </a:prstGeom>
          <a:solidFill>
            <a:srgbClr val="FFFFFF"/>
          </a:solidFill>
          <a:ln w="12600" cap="sq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500" b="1" i="1" dirty="0">
                <a:solidFill>
                  <a:srgbClr val="000000"/>
                </a:solidFill>
                <a:latin typeface="Arial" panose="020B0604020202020204" pitchFamily="34" charset="0"/>
              </a:rPr>
              <a:t>Assemblea dei soci</a:t>
            </a:r>
          </a:p>
        </p:txBody>
      </p:sp>
      <p:sp>
        <p:nvSpPr>
          <p:cNvPr id="61" name="Ovale 60">
            <a:extLst>
              <a:ext uri="{FF2B5EF4-FFF2-40B4-BE49-F238E27FC236}">
                <a16:creationId xmlns:a16="http://schemas.microsoft.com/office/drawing/2014/main" id="{CED72158-E53A-36E0-FCA2-3CD49A1EECE9}"/>
              </a:ext>
            </a:extLst>
          </p:cNvPr>
          <p:cNvSpPr/>
          <p:nvPr/>
        </p:nvSpPr>
        <p:spPr>
          <a:xfrm>
            <a:off x="6866226" y="3990007"/>
            <a:ext cx="1296412" cy="531204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3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DPO</a:t>
            </a:r>
            <a:r>
              <a:rPr lang="it-IT" sz="14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 </a:t>
            </a:r>
          </a:p>
        </p:txBody>
      </p:sp>
      <p:sp>
        <p:nvSpPr>
          <p:cNvPr id="70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374" y="2948997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PREVENZIONE</a:t>
            </a:r>
            <a:r>
              <a:rPr lang="it-IT" altLang="it-IT" sz="1100" b="1" dirty="0"/>
              <a:t>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E</a:t>
            </a:r>
            <a:r>
              <a:rPr lang="it-IT" altLang="it-IT" sz="1100" b="1" dirty="0"/>
              <a:t> </a:t>
            </a: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PROTEZIONE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G. Morini</a:t>
            </a:r>
          </a:p>
        </p:txBody>
      </p:sp>
      <p:sp>
        <p:nvSpPr>
          <p:cNvPr id="53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4218" y="2948997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MEDICINA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DEL LAVORO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accent5"/>
                </a:solidFill>
              </a:rPr>
              <a:t>E. Minisci</a:t>
            </a:r>
          </a:p>
        </p:txBody>
      </p:sp>
      <p:sp>
        <p:nvSpPr>
          <p:cNvPr id="54" name="Ovale 53">
            <a:extLst>
              <a:ext uri="{FF2B5EF4-FFF2-40B4-BE49-F238E27FC236}">
                <a16:creationId xmlns:a16="http://schemas.microsoft.com/office/drawing/2014/main" id="{CED72158-E53A-36E0-FCA2-3CD49A1EECE9}"/>
              </a:ext>
            </a:extLst>
          </p:cNvPr>
          <p:cNvSpPr/>
          <p:nvPr/>
        </p:nvSpPr>
        <p:spPr>
          <a:xfrm>
            <a:off x="3939714" y="3984501"/>
            <a:ext cx="1296412" cy="531204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3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ODV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3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(231) </a:t>
            </a:r>
          </a:p>
        </p:txBody>
      </p:sp>
      <p:sp>
        <p:nvSpPr>
          <p:cNvPr id="56" name="Line 1">
            <a:extLst>
              <a:ext uri="{FF2B5EF4-FFF2-40B4-BE49-F238E27FC236}">
                <a16:creationId xmlns:a16="http://schemas.microsoft.com/office/drawing/2014/main" id="{4EB30478-3CA3-20E3-3686-A6C3F4E6F634}"/>
              </a:ext>
            </a:extLst>
          </p:cNvPr>
          <p:cNvSpPr>
            <a:spLocks noChangeShapeType="1"/>
          </p:cNvSpPr>
          <p:nvPr/>
        </p:nvSpPr>
        <p:spPr bwMode="auto">
          <a:xfrm>
            <a:off x="5236126" y="4260982"/>
            <a:ext cx="1630100" cy="0"/>
          </a:xfrm>
          <a:prstGeom prst="line">
            <a:avLst/>
          </a:prstGeom>
          <a:noFill/>
          <a:ln w="3175" cap="sq">
            <a:solidFill>
              <a:schemeClr val="accent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6905-D8D4-4ACB-B697-16D2C53CAE14}" type="slidenum">
              <a:rPr lang="it-IT" smtClean="0"/>
              <a:t>2</a:t>
            </a:fld>
            <a:endParaRPr lang="it-IT" dirty="0"/>
          </a:p>
        </p:txBody>
      </p:sp>
      <p:sp>
        <p:nvSpPr>
          <p:cNvPr id="60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8385" y="5098085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it-IT" altLang="it-IT" sz="1200" b="1" dirty="0">
                <a:solidFill>
                  <a:srgbClr val="000000"/>
                </a:solidFill>
                <a:cs typeface="DejaVu Sans" charset="0"/>
              </a:rPr>
              <a:t>SISTEMI </a:t>
            </a:r>
          </a:p>
          <a:p>
            <a:pPr algn="ctr">
              <a:defRPr/>
            </a:pPr>
            <a:r>
              <a:rPr lang="it-IT" altLang="it-IT" sz="1200" b="1" dirty="0">
                <a:solidFill>
                  <a:srgbClr val="000000"/>
                </a:solidFill>
                <a:cs typeface="DejaVu Sans" charset="0"/>
              </a:rPr>
              <a:t>INFORMATIVI</a:t>
            </a:r>
          </a:p>
          <a:p>
            <a:pPr algn="ctr">
              <a:defRPr/>
            </a:pPr>
            <a:endParaRPr lang="it-IT" altLang="it-IT" sz="700" b="1" dirty="0">
              <a:solidFill>
                <a:srgbClr val="000000"/>
              </a:solidFill>
              <a:cs typeface="DejaVu Sans" charset="0"/>
            </a:endParaRPr>
          </a:p>
          <a:p>
            <a:pPr algn="ctr">
              <a:defRPr/>
            </a:pPr>
            <a:r>
              <a:rPr lang="it-IT" altLang="it-IT" sz="1200" dirty="0">
                <a:solidFill>
                  <a:srgbClr val="000000"/>
                </a:solidFill>
                <a:cs typeface="DejaVu Sans" charset="0"/>
              </a:rPr>
              <a:t>S. </a:t>
            </a:r>
            <a:r>
              <a:rPr lang="it-IT" altLang="it-IT" sz="1200" dirty="0" err="1">
                <a:solidFill>
                  <a:srgbClr val="000000"/>
                </a:solidFill>
                <a:cs typeface="DejaVu Sans" charset="0"/>
              </a:rPr>
              <a:t>Sighinolfi</a:t>
            </a:r>
            <a:endParaRPr lang="it-IT" altLang="it-IT" sz="1200" dirty="0">
              <a:solidFill>
                <a:srgbClr val="000000"/>
              </a:solidFill>
              <a:cs typeface="DejaVu Sans" charset="0"/>
            </a:endParaRPr>
          </a:p>
        </p:txBody>
      </p:sp>
      <p:sp>
        <p:nvSpPr>
          <p:cNvPr id="48" name="Line 1">
            <a:extLst>
              <a:ext uri="{FF2B5EF4-FFF2-40B4-BE49-F238E27FC236}">
                <a16:creationId xmlns:a16="http://schemas.microsoft.com/office/drawing/2014/main" id="{4EB30478-3CA3-20E3-3686-A6C3F4E6F634}"/>
              </a:ext>
            </a:extLst>
          </p:cNvPr>
          <p:cNvSpPr>
            <a:spLocks noChangeShapeType="1"/>
          </p:cNvSpPr>
          <p:nvPr/>
        </p:nvSpPr>
        <p:spPr bwMode="auto">
          <a:xfrm>
            <a:off x="5236126" y="3342463"/>
            <a:ext cx="1599248" cy="0"/>
          </a:xfrm>
          <a:prstGeom prst="line">
            <a:avLst/>
          </a:prstGeom>
          <a:noFill/>
          <a:ln w="3175" cap="sq">
            <a:solidFill>
              <a:schemeClr val="accent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Line 27">
            <a:extLst>
              <a:ext uri="{FF2B5EF4-FFF2-40B4-BE49-F238E27FC236}">
                <a16:creationId xmlns:a16="http://schemas.microsoft.com/office/drawing/2014/main" id="{8E2AB8ED-0726-2451-A9F5-1FDBB39C26AE}"/>
              </a:ext>
            </a:extLst>
          </p:cNvPr>
          <p:cNvSpPr>
            <a:spLocks noChangeShapeType="1"/>
          </p:cNvSpPr>
          <p:nvPr/>
        </p:nvSpPr>
        <p:spPr bwMode="auto">
          <a:xfrm>
            <a:off x="8476457" y="4963917"/>
            <a:ext cx="0" cy="138136"/>
          </a:xfrm>
          <a:prstGeom prst="line">
            <a:avLst/>
          </a:prstGeom>
          <a:noFill/>
          <a:ln w="3175" cap="sq">
            <a:solidFill>
              <a:schemeClr val="accent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Line 18">
            <a:extLst>
              <a:ext uri="{FF2B5EF4-FFF2-40B4-BE49-F238E27FC236}">
                <a16:creationId xmlns:a16="http://schemas.microsoft.com/office/drawing/2014/main" id="{A49C154B-FBFC-D874-448E-1ABCA725B7D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72978" y="1352728"/>
            <a:ext cx="0" cy="210795"/>
          </a:xfrm>
          <a:prstGeom prst="line">
            <a:avLst/>
          </a:prstGeom>
          <a:noFill/>
          <a:ln w="3175" cap="sq">
            <a:solidFill>
              <a:schemeClr val="accent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ttangolo 51"/>
          <p:cNvSpPr/>
          <p:nvPr/>
        </p:nvSpPr>
        <p:spPr>
          <a:xfrm>
            <a:off x="731984" y="6355678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1000" dirty="0">
                <a:solidFill>
                  <a:prstClr val="black"/>
                </a:solidFill>
              </a:rPr>
              <a:t>Note</a:t>
            </a:r>
          </a:p>
          <a:p>
            <a:r>
              <a:rPr lang="it-IT" sz="1000" dirty="0">
                <a:solidFill>
                  <a:prstClr val="black"/>
                </a:solidFill>
              </a:rPr>
              <a:t>(*): ad interim</a:t>
            </a:r>
          </a:p>
          <a:p>
            <a:r>
              <a:rPr lang="it-IT" sz="1000" i="1" dirty="0">
                <a:solidFill>
                  <a:prstClr val="black"/>
                </a:solidFill>
              </a:rPr>
              <a:t>F.F</a:t>
            </a:r>
            <a:r>
              <a:rPr lang="it-IT" sz="1000" dirty="0">
                <a:solidFill>
                  <a:prstClr val="black"/>
                </a:solidFill>
              </a:rPr>
              <a:t>.: facente funzione</a:t>
            </a:r>
          </a:p>
        </p:txBody>
      </p:sp>
    </p:spTree>
    <p:extLst>
      <p:ext uri="{BB962C8B-B14F-4D97-AF65-F5344CB8AC3E}">
        <p14:creationId xmlns:p14="http://schemas.microsoft.com/office/powerpoint/2010/main" val="2886467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ttore 1 8"/>
          <p:cNvCxnSpPr/>
          <p:nvPr/>
        </p:nvCxnSpPr>
        <p:spPr>
          <a:xfrm>
            <a:off x="0" y="6390450"/>
            <a:ext cx="12192000" cy="37071"/>
          </a:xfrm>
          <a:prstGeom prst="line">
            <a:avLst/>
          </a:prstGeom>
          <a:ln w="19050">
            <a:solidFill>
              <a:srgbClr val="86BF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9105412" y="6504479"/>
            <a:ext cx="17780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>
                <a:solidFill>
                  <a:srgbClr val="0C6EAC"/>
                </a:solidFill>
              </a:rPr>
              <a:t>Ospedale di Sassuolo SpA</a:t>
            </a:r>
            <a:endParaRPr lang="it-IT" sz="2400" dirty="0">
              <a:solidFill>
                <a:srgbClr val="0C6EAC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33" y="266766"/>
            <a:ext cx="1845123" cy="648676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523" y="266766"/>
            <a:ext cx="2619633" cy="697780"/>
          </a:xfrm>
          <a:prstGeom prst="rect">
            <a:avLst/>
          </a:prstGeom>
        </p:spPr>
      </p:pic>
      <p:cxnSp>
        <p:nvCxnSpPr>
          <p:cNvPr id="36" name="Connettore 1 35"/>
          <p:cNvCxnSpPr/>
          <p:nvPr/>
        </p:nvCxnSpPr>
        <p:spPr>
          <a:xfrm>
            <a:off x="6096000" y="1166327"/>
            <a:ext cx="0" cy="3784328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Connettore 1 38"/>
          <p:cNvCxnSpPr/>
          <p:nvPr/>
        </p:nvCxnSpPr>
        <p:spPr>
          <a:xfrm>
            <a:off x="5034485" y="3274809"/>
            <a:ext cx="2129260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3" name="Connettore 1 42"/>
          <p:cNvCxnSpPr/>
          <p:nvPr/>
        </p:nvCxnSpPr>
        <p:spPr>
          <a:xfrm>
            <a:off x="5034485" y="4948792"/>
            <a:ext cx="1061515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4" name="Rettangolo 43"/>
          <p:cNvSpPr/>
          <p:nvPr/>
        </p:nvSpPr>
        <p:spPr>
          <a:xfrm>
            <a:off x="3102401" y="18411"/>
            <a:ext cx="6101619" cy="272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rgbClr val="0C6EAC"/>
                </a:solidFill>
              </a:rPr>
              <a:t>Direzione sanitaria - Staff</a:t>
            </a:r>
          </a:p>
        </p:txBody>
      </p:sp>
      <p:cxnSp>
        <p:nvCxnSpPr>
          <p:cNvPr id="6" name="Connettore 1 5"/>
          <p:cNvCxnSpPr>
            <a:cxnSpLocks/>
          </p:cNvCxnSpPr>
          <p:nvPr/>
        </p:nvCxnSpPr>
        <p:spPr>
          <a:xfrm flipH="1">
            <a:off x="5027189" y="1566702"/>
            <a:ext cx="1061512" cy="0"/>
          </a:xfrm>
          <a:prstGeom prst="line">
            <a:avLst/>
          </a:prstGeom>
          <a:ln w="3175">
            <a:prstDash val="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0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0199" y="1145343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PIANIFICAZIONE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OPERATIONS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A. Longo</a:t>
            </a:r>
          </a:p>
        </p:txBody>
      </p:sp>
      <p:sp>
        <p:nvSpPr>
          <p:cNvPr id="53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0199" y="2000236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PERC. CHIRURGICO,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MATERNO INFANTILE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G. Adani</a:t>
            </a:r>
          </a:p>
        </p:txBody>
      </p:sp>
      <p:sp>
        <p:nvSpPr>
          <p:cNvPr id="54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0199" y="2864566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PERC. EMERGENZA,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INTERNISTICO,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SPECIALISTICO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R. Barbieri</a:t>
            </a:r>
          </a:p>
        </p:txBody>
      </p:sp>
      <p:sp>
        <p:nvSpPr>
          <p:cNvPr id="55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0430" y="3727858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PERC.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AMBULATORIALE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E LP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F. Marani</a:t>
            </a:r>
          </a:p>
        </p:txBody>
      </p:sp>
      <p:sp>
        <p:nvSpPr>
          <p:cNvPr id="56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0198" y="4594214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FARMACIA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F. </a:t>
            </a:r>
            <a:r>
              <a:rPr lang="it-IT" altLang="it-IT" sz="1100" dirty="0" err="1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Gandolfi</a:t>
            </a:r>
            <a:endParaRPr lang="it-IT" altLang="it-IT" sz="11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</p:txBody>
      </p:sp>
      <p:sp>
        <p:nvSpPr>
          <p:cNvPr id="57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3747" y="1148466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noFill/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UFFICIO RELAZIONI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CON IL PUBBLICO</a:t>
            </a:r>
          </a:p>
        </p:txBody>
      </p:sp>
      <p:sp>
        <p:nvSpPr>
          <p:cNvPr id="59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3745" y="2859876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COMFORT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E LOGISTICA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L. Bagnoli</a:t>
            </a:r>
          </a:p>
        </p:txBody>
      </p:sp>
      <p:sp>
        <p:nvSpPr>
          <p:cNvPr id="60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3745" y="3726532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SISTEMA GESTIONE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DEL RISCHIO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E QUALITA’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(*) G. Ciancia</a:t>
            </a:r>
          </a:p>
        </p:txBody>
      </p:sp>
      <p:sp>
        <p:nvSpPr>
          <p:cNvPr id="61" name="Rectangle 23">
            <a:extLst>
              <a:ext uri="{FF2B5EF4-FFF2-40B4-BE49-F238E27FC236}">
                <a16:creationId xmlns:a16="http://schemas.microsoft.com/office/drawing/2014/main" id="{626E21DA-034B-6FCA-D111-DF30332F5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4650" y="405532"/>
            <a:ext cx="1282700" cy="784225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3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DIREZIONE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3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SANITARIA</a:t>
            </a:r>
          </a:p>
          <a:p>
            <a:pPr lvl="0" algn="ctr">
              <a:defRPr/>
            </a:pPr>
            <a:r>
              <a:rPr lang="it-IT" sz="1300" dirty="0"/>
              <a:t>G. Ciancia</a:t>
            </a:r>
            <a:endParaRPr lang="it-IT" sz="13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</p:txBody>
      </p:sp>
      <p:cxnSp>
        <p:nvCxnSpPr>
          <p:cNvPr id="62" name="Connettore 1 61"/>
          <p:cNvCxnSpPr/>
          <p:nvPr/>
        </p:nvCxnSpPr>
        <p:spPr>
          <a:xfrm>
            <a:off x="5034486" y="2393936"/>
            <a:ext cx="2107666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4" name="Rectangle 23">
            <a:extLst>
              <a:ext uri="{FF2B5EF4-FFF2-40B4-BE49-F238E27FC236}">
                <a16:creationId xmlns:a16="http://schemas.microsoft.com/office/drawing/2014/main" id="{626E21DA-034B-6FCA-D111-DF30332F5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3097" y="562979"/>
            <a:ext cx="1039920" cy="595397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0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DIREZIONE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0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AMMINISTRATIVA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0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G. Bagnoli</a:t>
            </a:r>
          </a:p>
        </p:txBody>
      </p:sp>
      <p:cxnSp>
        <p:nvCxnSpPr>
          <p:cNvPr id="35" name="Connettore 1 34"/>
          <p:cNvCxnSpPr/>
          <p:nvPr/>
        </p:nvCxnSpPr>
        <p:spPr>
          <a:xfrm flipH="1">
            <a:off x="2953057" y="1548222"/>
            <a:ext cx="797142" cy="0"/>
          </a:xfrm>
          <a:prstGeom prst="line">
            <a:avLst/>
          </a:prstGeom>
          <a:ln w="3175">
            <a:prstDash val="soli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8" name="Connettore 1 37"/>
          <p:cNvCxnSpPr>
            <a:endCxn id="34" idx="2"/>
          </p:cNvCxnSpPr>
          <p:nvPr/>
        </p:nvCxnSpPr>
        <p:spPr>
          <a:xfrm flipV="1">
            <a:off x="2953057" y="1158376"/>
            <a:ext cx="0" cy="389848"/>
          </a:xfrm>
          <a:prstGeom prst="line">
            <a:avLst/>
          </a:prstGeom>
          <a:ln w="3175">
            <a:prstDash val="soli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6905-D8D4-4ACB-B697-16D2C53CAE14}" type="slidenum">
              <a:rPr lang="it-IT" smtClean="0"/>
              <a:t>3</a:t>
            </a:fld>
            <a:endParaRPr lang="it-IT" dirty="0"/>
          </a:p>
        </p:txBody>
      </p:sp>
      <p:cxnSp>
        <p:nvCxnSpPr>
          <p:cNvPr id="8" name="Connettore 1 42">
            <a:extLst>
              <a:ext uri="{FF2B5EF4-FFF2-40B4-BE49-F238E27FC236}">
                <a16:creationId xmlns:a16="http://schemas.microsoft.com/office/drawing/2014/main" id="{67E98890-F6B4-0B32-FEBD-C2EEE239DBF1}"/>
              </a:ext>
            </a:extLst>
          </p:cNvPr>
          <p:cNvCxnSpPr/>
          <p:nvPr/>
        </p:nvCxnSpPr>
        <p:spPr>
          <a:xfrm>
            <a:off x="6096000" y="1566702"/>
            <a:ext cx="1076927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1" name="Connettore 1 50"/>
          <p:cNvCxnSpPr/>
          <p:nvPr/>
        </p:nvCxnSpPr>
        <p:spPr>
          <a:xfrm>
            <a:off x="5043667" y="4139679"/>
            <a:ext cx="2120078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0" name="Rettangolo 39"/>
          <p:cNvSpPr/>
          <p:nvPr/>
        </p:nvSpPr>
        <p:spPr>
          <a:xfrm>
            <a:off x="731984" y="6355678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1000" dirty="0">
                <a:solidFill>
                  <a:prstClr val="black"/>
                </a:solidFill>
              </a:rPr>
              <a:t>Note</a:t>
            </a:r>
          </a:p>
          <a:p>
            <a:r>
              <a:rPr lang="it-IT" sz="1000" dirty="0">
                <a:solidFill>
                  <a:prstClr val="black"/>
                </a:solidFill>
              </a:rPr>
              <a:t>(*): ad interim</a:t>
            </a:r>
          </a:p>
          <a:p>
            <a:r>
              <a:rPr lang="it-IT" sz="1000" i="1" dirty="0">
                <a:solidFill>
                  <a:prstClr val="black"/>
                </a:solidFill>
              </a:rPr>
              <a:t>F.F</a:t>
            </a:r>
            <a:r>
              <a:rPr lang="it-IT" sz="1000" dirty="0">
                <a:solidFill>
                  <a:prstClr val="black"/>
                </a:solidFill>
              </a:rPr>
              <a:t>.: facente funzione</a:t>
            </a:r>
          </a:p>
        </p:txBody>
      </p:sp>
      <p:sp>
        <p:nvSpPr>
          <p:cNvPr id="37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3744" y="2016240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PIANIFICAZIONE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RICOVERI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C. Baraldi</a:t>
            </a:r>
          </a:p>
        </p:txBody>
      </p:sp>
    </p:spTree>
    <p:extLst>
      <p:ext uri="{BB962C8B-B14F-4D97-AF65-F5344CB8AC3E}">
        <p14:creationId xmlns:p14="http://schemas.microsoft.com/office/powerpoint/2010/main" val="2591347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ttore 1 8"/>
          <p:cNvCxnSpPr/>
          <p:nvPr/>
        </p:nvCxnSpPr>
        <p:spPr>
          <a:xfrm>
            <a:off x="0" y="6390450"/>
            <a:ext cx="12192000" cy="37071"/>
          </a:xfrm>
          <a:prstGeom prst="line">
            <a:avLst/>
          </a:prstGeom>
          <a:ln w="19050">
            <a:solidFill>
              <a:srgbClr val="86BF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9105412" y="6504479"/>
            <a:ext cx="17780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>
                <a:solidFill>
                  <a:srgbClr val="0C6EAC"/>
                </a:solidFill>
              </a:rPr>
              <a:t>Ospedale di Sassuolo SpA</a:t>
            </a:r>
            <a:endParaRPr lang="it-IT" sz="2400" dirty="0">
              <a:solidFill>
                <a:srgbClr val="0C6EAC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33" y="266766"/>
            <a:ext cx="1845123" cy="648676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523" y="266766"/>
            <a:ext cx="2619633" cy="697780"/>
          </a:xfrm>
          <a:prstGeom prst="rect">
            <a:avLst/>
          </a:prstGeom>
        </p:spPr>
      </p:pic>
      <p:sp>
        <p:nvSpPr>
          <p:cNvPr id="26" name="Line 6">
            <a:extLst>
              <a:ext uri="{FF2B5EF4-FFF2-40B4-BE49-F238E27FC236}">
                <a16:creationId xmlns:a16="http://schemas.microsoft.com/office/drawing/2014/main" id="{CA96124D-A97E-49EA-3CA3-1AF1B95483F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72978" y="2648447"/>
            <a:ext cx="0" cy="1115279"/>
          </a:xfrm>
          <a:prstGeom prst="line">
            <a:avLst/>
          </a:prstGeom>
          <a:noFill/>
          <a:ln w="3175" cap="sq">
            <a:solidFill>
              <a:schemeClr val="accent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Line 16">
            <a:extLst>
              <a:ext uri="{FF2B5EF4-FFF2-40B4-BE49-F238E27FC236}">
                <a16:creationId xmlns:a16="http://schemas.microsoft.com/office/drawing/2014/main" id="{FA31403B-AC50-5383-93CA-E60BCE01E4B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0620" y="3763731"/>
            <a:ext cx="4795837" cy="1587"/>
          </a:xfrm>
          <a:prstGeom prst="line">
            <a:avLst/>
          </a:prstGeom>
          <a:noFill/>
          <a:ln w="3175" cap="sq">
            <a:solidFill>
              <a:schemeClr val="accent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7" name="Group 17">
            <a:extLst>
              <a:ext uri="{FF2B5EF4-FFF2-40B4-BE49-F238E27FC236}">
                <a16:creationId xmlns:a16="http://schemas.microsoft.com/office/drawing/2014/main" id="{2C6EC9DD-CFC7-EBC7-33E8-A6C63C76B9C1}"/>
              </a:ext>
            </a:extLst>
          </p:cNvPr>
          <p:cNvGrpSpPr>
            <a:grpSpLocks/>
          </p:cNvGrpSpPr>
          <p:nvPr/>
        </p:nvGrpSpPr>
        <p:grpSpPr bwMode="auto">
          <a:xfrm>
            <a:off x="4617297" y="3762402"/>
            <a:ext cx="1287465" cy="927101"/>
            <a:chOff x="2202" y="3093"/>
            <a:chExt cx="811" cy="584"/>
          </a:xfrm>
        </p:grpSpPr>
        <p:sp>
          <p:nvSpPr>
            <p:cNvPr id="38" name="Line 18">
              <a:extLst>
                <a:ext uri="{FF2B5EF4-FFF2-40B4-BE49-F238E27FC236}">
                  <a16:creationId xmlns:a16="http://schemas.microsoft.com/office/drawing/2014/main" id="{A49C154B-FBFC-D874-448E-1ABCA725B7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01" y="3093"/>
              <a:ext cx="0" cy="98"/>
            </a:xfrm>
            <a:prstGeom prst="line">
              <a:avLst/>
            </a:prstGeom>
            <a:noFill/>
            <a:ln w="3175" cap="sq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Rectangle 19">
              <a:extLst>
                <a:ext uri="{FF2B5EF4-FFF2-40B4-BE49-F238E27FC236}">
                  <a16:creationId xmlns:a16="http://schemas.microsoft.com/office/drawing/2014/main" id="{C2A5C51C-C18A-1D09-B801-AEFF82FC7C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2" y="3192"/>
              <a:ext cx="811" cy="485"/>
            </a:xfrm>
            <a:prstGeom prst="rect">
              <a:avLst/>
            </a:prstGeom>
            <a:solidFill>
              <a:srgbClr val="FFFFFF"/>
            </a:solidFill>
            <a:ln w="1270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ectangle 20">
              <a:extLst>
                <a:ext uri="{FF2B5EF4-FFF2-40B4-BE49-F238E27FC236}">
                  <a16:creationId xmlns:a16="http://schemas.microsoft.com/office/drawing/2014/main" id="{E4B998F5-0892-E8F8-36FF-F78863BE7C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8" y="3178"/>
              <a:ext cx="759" cy="485"/>
            </a:xfrm>
            <a:prstGeom prst="rect">
              <a:avLst/>
            </a:prstGeom>
            <a:noFill/>
            <a:ln w="9525" cap="flat">
              <a:noFill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160" tIns="46080" rIns="92160" bIns="4608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9pPr>
            </a:lstStyle>
            <a:p>
              <a:pPr lvl="0" algn="ctr">
                <a:defRPr/>
              </a:pPr>
              <a:r>
                <a:rPr lang="it-IT" altLang="it-IT" sz="11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  <a:cs typeface="+mn-cs"/>
                </a:rPr>
                <a:t>GESTIONE </a:t>
              </a:r>
            </a:p>
            <a:p>
              <a:pPr lvl="0" algn="ctr">
                <a:defRPr/>
              </a:pPr>
              <a:r>
                <a:rPr lang="it-IT" altLang="it-IT" sz="11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  <a:cs typeface="+mn-cs"/>
                </a:rPr>
                <a:t>SPECIALISTICA </a:t>
              </a:r>
            </a:p>
            <a:p>
              <a:pPr lvl="0" algn="ctr">
                <a:defRPr/>
              </a:pPr>
              <a:r>
                <a:rPr lang="it-IT" altLang="it-IT" sz="11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  <a:cs typeface="+mn-cs"/>
                </a:rPr>
                <a:t>AMBULATORIALE</a:t>
              </a:r>
            </a:p>
            <a:p>
              <a:pPr algn="ctr">
                <a:defRPr/>
              </a:pPr>
              <a:r>
                <a:rPr lang="it-IT" altLang="it-IT" sz="11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+mn-lt"/>
                  <a:cs typeface="+mn-cs"/>
                </a:rPr>
                <a:t>P. Pinelli</a:t>
              </a:r>
            </a:p>
          </p:txBody>
        </p:sp>
      </p:grpSp>
      <p:grpSp>
        <p:nvGrpSpPr>
          <p:cNvPr id="41" name="Group 21">
            <a:extLst>
              <a:ext uri="{FF2B5EF4-FFF2-40B4-BE49-F238E27FC236}">
                <a16:creationId xmlns:a16="http://schemas.microsoft.com/office/drawing/2014/main" id="{1E24D9AB-F0A2-0F40-D641-BEBFE5EEC273}"/>
              </a:ext>
            </a:extLst>
          </p:cNvPr>
          <p:cNvGrpSpPr>
            <a:grpSpLocks/>
          </p:cNvGrpSpPr>
          <p:nvPr/>
        </p:nvGrpSpPr>
        <p:grpSpPr bwMode="auto">
          <a:xfrm>
            <a:off x="2986883" y="3762142"/>
            <a:ext cx="1284288" cy="931863"/>
            <a:chOff x="1162" y="3110"/>
            <a:chExt cx="809" cy="587"/>
          </a:xfrm>
        </p:grpSpPr>
        <p:sp>
          <p:nvSpPr>
            <p:cNvPr id="42" name="Line 22">
              <a:extLst>
                <a:ext uri="{FF2B5EF4-FFF2-40B4-BE49-F238E27FC236}">
                  <a16:creationId xmlns:a16="http://schemas.microsoft.com/office/drawing/2014/main" id="{1C890912-6D2E-2680-766E-361A1F8F28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99" y="3110"/>
              <a:ext cx="0" cy="98"/>
            </a:xfrm>
            <a:prstGeom prst="line">
              <a:avLst/>
            </a:prstGeom>
            <a:noFill/>
            <a:ln w="3175" cap="sq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Rectangle 23">
              <a:extLst>
                <a:ext uri="{FF2B5EF4-FFF2-40B4-BE49-F238E27FC236}">
                  <a16:creationId xmlns:a16="http://schemas.microsoft.com/office/drawing/2014/main" id="{626E21DA-034B-6FCA-D111-DF30332F54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2" y="3208"/>
              <a:ext cx="808" cy="489"/>
            </a:xfrm>
            <a:prstGeom prst="rect">
              <a:avLst/>
            </a:prstGeom>
            <a:solidFill>
              <a:srgbClr val="FFFFFF"/>
            </a:solidFill>
            <a:ln w="1270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Rectangle 24">
              <a:extLst>
                <a:ext uri="{FF2B5EF4-FFF2-40B4-BE49-F238E27FC236}">
                  <a16:creationId xmlns:a16="http://schemas.microsoft.com/office/drawing/2014/main" id="{E0BA5CEC-61B5-633B-7A24-43B7A45519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2" y="3188"/>
              <a:ext cx="809" cy="485"/>
            </a:xfrm>
            <a:prstGeom prst="rect">
              <a:avLst/>
            </a:prstGeom>
            <a:noFill/>
            <a:ln w="9525" cap="flat">
              <a:noFill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2160" tIns="46080" rIns="92160" bIns="4608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9pPr>
            </a:lstStyle>
            <a:p>
              <a:pPr lvl="0" algn="ctr">
                <a:defRPr/>
              </a:pPr>
              <a:r>
                <a:rPr lang="it-IT" altLang="it-IT" sz="1100" b="1" dirty="0">
                  <a:latin typeface="+mn-lt"/>
                </a:rPr>
                <a:t>CENTRO INTERNO PRENOTAZIONI</a:t>
              </a:r>
            </a:p>
            <a:p>
              <a:pPr lvl="0" algn="ctr">
                <a:defRPr/>
              </a:pPr>
              <a:endParaRPr lang="it-IT" altLang="it-IT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 algn="ctr">
                <a:defRPr/>
              </a:pPr>
              <a:r>
                <a:rPr lang="it-IT" sz="1100" dirty="0">
                  <a:solidFill>
                    <a:prstClr val="black"/>
                  </a:solidFill>
                  <a:latin typeface="Calibri" panose="020F0502020204030204"/>
                </a:rPr>
                <a:t>V. </a:t>
              </a:r>
              <a:r>
                <a:rPr lang="it-IT" sz="1100" dirty="0" err="1">
                  <a:solidFill>
                    <a:prstClr val="black"/>
                  </a:solidFill>
                  <a:latin typeface="Calibri" panose="020F0502020204030204"/>
                </a:rPr>
                <a:t>Carrino</a:t>
              </a:r>
              <a:endParaRPr lang="it-IT" altLang="it-IT" sz="1100" dirty="0">
                <a:latin typeface="+mn-lt"/>
              </a:endParaRPr>
            </a:p>
          </p:txBody>
        </p:sp>
      </p:grpSp>
      <p:sp>
        <p:nvSpPr>
          <p:cNvPr id="45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0146" y="3917717"/>
            <a:ext cx="1284287" cy="77044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26">
            <a:extLst>
              <a:ext uri="{FF2B5EF4-FFF2-40B4-BE49-F238E27FC236}">
                <a16:creationId xmlns:a16="http://schemas.microsoft.com/office/drawing/2014/main" id="{5EE3622A-6A76-F05C-B489-D4F139D5B8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9749" y="3885974"/>
            <a:ext cx="1026094" cy="770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lvl="0" algn="ctr">
              <a:spcBef>
                <a:spcPts val="600"/>
              </a:spcBef>
              <a:defRPr/>
            </a:pPr>
            <a:r>
              <a:rPr lang="it-IT" altLang="it-IT" sz="1100" b="1" dirty="0">
                <a:latin typeface="+mn-lt"/>
              </a:rPr>
              <a:t>LIBERA </a:t>
            </a:r>
          </a:p>
          <a:p>
            <a:pPr lvl="0" algn="ctr">
              <a:defRPr/>
            </a:pPr>
            <a:r>
              <a:rPr lang="it-IT" altLang="it-IT" sz="1100" b="1" dirty="0">
                <a:latin typeface="+mn-lt"/>
              </a:rPr>
              <a:t>PROFESSIONE</a:t>
            </a:r>
          </a:p>
          <a:p>
            <a:pPr lvl="0" algn="ctr">
              <a:defRPr/>
            </a:pPr>
            <a:endParaRPr lang="it-IT" altLang="it-IT" sz="11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it-IT" sz="1100" dirty="0">
                <a:solidFill>
                  <a:prstClr val="black"/>
                </a:solidFill>
                <a:latin typeface="Calibri" panose="020F0502020204030204"/>
              </a:rPr>
              <a:t>A. D’Antonio</a:t>
            </a:r>
            <a:endParaRPr lang="it-IT" altLang="it-IT" sz="11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+mn-lt"/>
              <a:cs typeface="+mn-cs"/>
            </a:endParaRPr>
          </a:p>
        </p:txBody>
      </p:sp>
      <p:sp>
        <p:nvSpPr>
          <p:cNvPr id="47" name="Line 27">
            <a:extLst>
              <a:ext uri="{FF2B5EF4-FFF2-40B4-BE49-F238E27FC236}">
                <a16:creationId xmlns:a16="http://schemas.microsoft.com/office/drawing/2014/main" id="{8E2AB8ED-0726-2451-A9F5-1FDBB39C26AE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3082" y="3765316"/>
            <a:ext cx="0" cy="139964"/>
          </a:xfrm>
          <a:prstGeom prst="line">
            <a:avLst/>
          </a:prstGeom>
          <a:noFill/>
          <a:ln w="3175" cap="sq">
            <a:solidFill>
              <a:schemeClr val="accent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8" name="Group 28">
            <a:extLst>
              <a:ext uri="{FF2B5EF4-FFF2-40B4-BE49-F238E27FC236}">
                <a16:creationId xmlns:a16="http://schemas.microsoft.com/office/drawing/2014/main" id="{3BCE676E-78B4-CB8E-5A84-AF8CA5B6BB3A}"/>
              </a:ext>
            </a:extLst>
          </p:cNvPr>
          <p:cNvGrpSpPr>
            <a:grpSpLocks/>
          </p:cNvGrpSpPr>
          <p:nvPr/>
        </p:nvGrpSpPr>
        <p:grpSpPr bwMode="auto">
          <a:xfrm>
            <a:off x="7800981" y="3768232"/>
            <a:ext cx="1389066" cy="923925"/>
            <a:chOff x="4172" y="3112"/>
            <a:chExt cx="875" cy="582"/>
          </a:xfrm>
        </p:grpSpPr>
        <p:sp>
          <p:nvSpPr>
            <p:cNvPr id="49" name="Rectangle 29">
              <a:extLst>
                <a:ext uri="{FF2B5EF4-FFF2-40B4-BE49-F238E27FC236}">
                  <a16:creationId xmlns:a16="http://schemas.microsoft.com/office/drawing/2014/main" id="{036271BA-2BB7-459E-C853-7A5D80FDF9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4" y="3206"/>
              <a:ext cx="808" cy="488"/>
            </a:xfrm>
            <a:prstGeom prst="rect">
              <a:avLst/>
            </a:prstGeom>
            <a:solidFill>
              <a:srgbClr val="FFFFFF"/>
            </a:solidFill>
            <a:ln w="1270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Rectangle 30">
              <a:extLst>
                <a:ext uri="{FF2B5EF4-FFF2-40B4-BE49-F238E27FC236}">
                  <a16:creationId xmlns:a16="http://schemas.microsoft.com/office/drawing/2014/main" id="{CB6BE447-931A-C664-C670-074135350B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2" y="3186"/>
              <a:ext cx="875" cy="485"/>
            </a:xfrm>
            <a:prstGeom prst="rect">
              <a:avLst/>
            </a:prstGeom>
            <a:noFill/>
            <a:ln w="9525" cap="flat">
              <a:noFill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160" tIns="46080" rIns="92160" bIns="4608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anose="02020603050405020304" pitchFamily="18" charset="0"/>
                  <a:cs typeface="DejaVu Sans" charset="0"/>
                </a:defRPr>
              </a:lvl9pPr>
            </a:lstStyle>
            <a:p>
              <a:pPr lvl="0" algn="ctr">
                <a:defRPr/>
              </a:pPr>
              <a:r>
                <a:rPr lang="it-IT" altLang="it-IT" sz="11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  <a:cs typeface="+mn-cs"/>
                </a:rPr>
                <a:t>POLIAMBULATORIO </a:t>
              </a:r>
            </a:p>
            <a:p>
              <a:pPr lvl="0" algn="ctr">
                <a:defRPr/>
              </a:pPr>
              <a:r>
                <a:rPr lang="it-IT" altLang="it-IT" sz="11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  <a:cs typeface="+mn-cs"/>
                </a:rPr>
                <a:t>ARS MEDICA</a:t>
              </a:r>
            </a:p>
            <a:p>
              <a:pPr lvl="0" algn="ctr">
                <a:defRPr/>
              </a:pPr>
              <a:endParaRPr lang="it-IT" altLang="it-IT" sz="11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 algn="ctr">
                <a:defRPr/>
              </a:pPr>
              <a:r>
                <a:rPr lang="it-IT" sz="1100" dirty="0">
                  <a:solidFill>
                    <a:prstClr val="black"/>
                  </a:solidFill>
                  <a:latin typeface="Calibri" panose="020F0502020204030204"/>
                </a:rPr>
                <a:t>(*) F. Marani</a:t>
              </a:r>
              <a:endParaRPr lang="it-IT" altLang="it-IT" sz="1100" dirty="0">
                <a:solidFill>
                  <a:schemeClr val="tx1"/>
                </a:solidFill>
                <a:latin typeface="Calibri" panose="020F0502020204030204"/>
                <a:cs typeface="+mn-cs"/>
              </a:endParaRPr>
            </a:p>
          </p:txBody>
        </p:sp>
        <p:sp>
          <p:nvSpPr>
            <p:cNvPr id="51" name="Line 31">
              <a:extLst>
                <a:ext uri="{FF2B5EF4-FFF2-40B4-BE49-F238E27FC236}">
                  <a16:creationId xmlns:a16="http://schemas.microsoft.com/office/drawing/2014/main" id="{8C2BD52C-6EF1-5DC5-540A-BC6C991C0B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97" y="3112"/>
              <a:ext cx="0" cy="94"/>
            </a:xfrm>
            <a:prstGeom prst="line">
              <a:avLst/>
            </a:prstGeom>
            <a:noFill/>
            <a:ln w="3175" cap="sq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5" name="Ovale 54">
            <a:extLst>
              <a:ext uri="{FF2B5EF4-FFF2-40B4-BE49-F238E27FC236}">
                <a16:creationId xmlns:a16="http://schemas.microsoft.com/office/drawing/2014/main" id="{CED72158-E53A-36E0-FCA2-3CD49A1EECE9}"/>
              </a:ext>
            </a:extLst>
          </p:cNvPr>
          <p:cNvSpPr/>
          <p:nvPr/>
        </p:nvSpPr>
        <p:spPr>
          <a:xfrm>
            <a:off x="3404580" y="1858576"/>
            <a:ext cx="1856747" cy="68555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0834" y="1856285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PERCORSO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AMBULATORIALE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E LP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F. Marani</a:t>
            </a:r>
          </a:p>
        </p:txBody>
      </p:sp>
      <p:sp>
        <p:nvSpPr>
          <p:cNvPr id="62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0833" y="900369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defRPr/>
            </a:pPr>
            <a:r>
              <a:rPr lang="it-IT" sz="13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DIREZIONE </a:t>
            </a:r>
          </a:p>
          <a:p>
            <a:pPr lvl="0" algn="ctr">
              <a:defRPr/>
            </a:pPr>
            <a:r>
              <a:rPr lang="it-IT" sz="13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SANITARIA</a:t>
            </a:r>
          </a:p>
          <a:p>
            <a:pPr lvl="0" algn="ctr">
              <a:defRPr/>
            </a:pPr>
            <a:r>
              <a:rPr lang="it-IT" sz="13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G. Ciancia</a:t>
            </a:r>
          </a:p>
        </p:txBody>
      </p:sp>
      <p:sp>
        <p:nvSpPr>
          <p:cNvPr id="63" name="Line 27">
            <a:extLst>
              <a:ext uri="{FF2B5EF4-FFF2-40B4-BE49-F238E27FC236}">
                <a16:creationId xmlns:a16="http://schemas.microsoft.com/office/drawing/2014/main" id="{8E2AB8ED-0726-2451-A9F5-1FDBB39C26A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61932" y="1687769"/>
            <a:ext cx="0" cy="168516"/>
          </a:xfrm>
          <a:prstGeom prst="line">
            <a:avLst/>
          </a:prstGeom>
          <a:noFill/>
          <a:ln w="3175" cap="sq">
            <a:solidFill>
              <a:schemeClr val="accent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ttangolo 63"/>
          <p:cNvSpPr/>
          <p:nvPr/>
        </p:nvSpPr>
        <p:spPr>
          <a:xfrm>
            <a:off x="3102401" y="18411"/>
            <a:ext cx="6101619" cy="272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rgbClr val="0C6EAC"/>
                </a:solidFill>
              </a:rPr>
              <a:t>Direzione sanitaria - Staff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6905-D8D4-4ACB-B697-16D2C53CAE14}" type="slidenum">
              <a:rPr lang="it-IT" smtClean="0"/>
              <a:t>4</a:t>
            </a:fld>
            <a:endParaRPr lang="it-IT" dirty="0"/>
          </a:p>
        </p:txBody>
      </p:sp>
      <p:sp>
        <p:nvSpPr>
          <p:cNvPr id="33" name="Rettangolo 32"/>
          <p:cNvSpPr/>
          <p:nvPr/>
        </p:nvSpPr>
        <p:spPr>
          <a:xfrm>
            <a:off x="731984" y="6355678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1000" dirty="0">
                <a:solidFill>
                  <a:prstClr val="black"/>
                </a:solidFill>
              </a:rPr>
              <a:t>Note</a:t>
            </a:r>
          </a:p>
          <a:p>
            <a:r>
              <a:rPr lang="it-IT" sz="1000" dirty="0">
                <a:solidFill>
                  <a:prstClr val="black"/>
                </a:solidFill>
              </a:rPr>
              <a:t>(*): ad interim</a:t>
            </a:r>
          </a:p>
          <a:p>
            <a:r>
              <a:rPr lang="it-IT" sz="1000" i="1" dirty="0">
                <a:solidFill>
                  <a:prstClr val="black"/>
                </a:solidFill>
              </a:rPr>
              <a:t>F.F</a:t>
            </a:r>
            <a:r>
              <a:rPr lang="it-IT" sz="1000" dirty="0">
                <a:solidFill>
                  <a:prstClr val="black"/>
                </a:solidFill>
              </a:rPr>
              <a:t>.: facente funzione</a:t>
            </a:r>
          </a:p>
        </p:txBody>
      </p:sp>
    </p:spTree>
    <p:extLst>
      <p:ext uri="{BB962C8B-B14F-4D97-AF65-F5344CB8AC3E}">
        <p14:creationId xmlns:p14="http://schemas.microsoft.com/office/powerpoint/2010/main" val="3259090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/>
          <p:cNvSpPr txBox="1"/>
          <p:nvPr/>
        </p:nvSpPr>
        <p:spPr>
          <a:xfrm>
            <a:off x="9105412" y="6504479"/>
            <a:ext cx="17780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>
                <a:solidFill>
                  <a:srgbClr val="0C6EAC"/>
                </a:solidFill>
              </a:rPr>
              <a:t>Ospedale di Sassuolo SpA</a:t>
            </a:r>
            <a:endParaRPr lang="it-IT" sz="2400" dirty="0">
              <a:solidFill>
                <a:srgbClr val="0C6EAC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33" y="266766"/>
            <a:ext cx="1845123" cy="648676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523" y="266766"/>
            <a:ext cx="2619633" cy="697780"/>
          </a:xfrm>
          <a:prstGeom prst="rect">
            <a:avLst/>
          </a:prstGeom>
        </p:spPr>
      </p:pic>
      <p:sp>
        <p:nvSpPr>
          <p:cNvPr id="28" name="Rettangolo 27"/>
          <p:cNvSpPr/>
          <p:nvPr/>
        </p:nvSpPr>
        <p:spPr>
          <a:xfrm>
            <a:off x="3102401" y="18411"/>
            <a:ext cx="6101619" cy="272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rgbClr val="0C6EAC"/>
                </a:solidFill>
              </a:rPr>
              <a:t>Direzione sanitaria - Line</a:t>
            </a:r>
          </a:p>
        </p:txBody>
      </p:sp>
      <p:sp>
        <p:nvSpPr>
          <p:cNvPr id="29" name="Figura a mano libera 28"/>
          <p:cNvSpPr/>
          <p:nvPr/>
        </p:nvSpPr>
        <p:spPr>
          <a:xfrm>
            <a:off x="204922" y="1086694"/>
            <a:ext cx="2349039" cy="575121"/>
          </a:xfrm>
          <a:custGeom>
            <a:avLst/>
            <a:gdLst>
              <a:gd name="connsiteX0" fmla="*/ 0 w 2063997"/>
              <a:gd name="connsiteY0" fmla="*/ 60245 h 361460"/>
              <a:gd name="connsiteX1" fmla="*/ 60245 w 2063997"/>
              <a:gd name="connsiteY1" fmla="*/ 0 h 361460"/>
              <a:gd name="connsiteX2" fmla="*/ 2003752 w 2063997"/>
              <a:gd name="connsiteY2" fmla="*/ 0 h 361460"/>
              <a:gd name="connsiteX3" fmla="*/ 2063997 w 2063997"/>
              <a:gd name="connsiteY3" fmla="*/ 60245 h 361460"/>
              <a:gd name="connsiteX4" fmla="*/ 2063997 w 2063997"/>
              <a:gd name="connsiteY4" fmla="*/ 301215 h 361460"/>
              <a:gd name="connsiteX5" fmla="*/ 2003752 w 2063997"/>
              <a:gd name="connsiteY5" fmla="*/ 361460 h 361460"/>
              <a:gd name="connsiteX6" fmla="*/ 60245 w 2063997"/>
              <a:gd name="connsiteY6" fmla="*/ 361460 h 361460"/>
              <a:gd name="connsiteX7" fmla="*/ 0 w 2063997"/>
              <a:gd name="connsiteY7" fmla="*/ 301215 h 361460"/>
              <a:gd name="connsiteX8" fmla="*/ 0 w 2063997"/>
              <a:gd name="connsiteY8" fmla="*/ 60245 h 36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3997" h="361460">
                <a:moveTo>
                  <a:pt x="0" y="60245"/>
                </a:moveTo>
                <a:cubicBezTo>
                  <a:pt x="0" y="26973"/>
                  <a:pt x="26973" y="0"/>
                  <a:pt x="60245" y="0"/>
                </a:cubicBezTo>
                <a:lnTo>
                  <a:pt x="2003752" y="0"/>
                </a:lnTo>
                <a:cubicBezTo>
                  <a:pt x="2037024" y="0"/>
                  <a:pt x="2063997" y="26973"/>
                  <a:pt x="2063997" y="60245"/>
                </a:cubicBezTo>
                <a:lnTo>
                  <a:pt x="2063997" y="301215"/>
                </a:lnTo>
                <a:cubicBezTo>
                  <a:pt x="2063997" y="334487"/>
                  <a:pt x="2037024" y="361460"/>
                  <a:pt x="2003752" y="361460"/>
                </a:cubicBezTo>
                <a:lnTo>
                  <a:pt x="60245" y="361460"/>
                </a:lnTo>
                <a:cubicBezTo>
                  <a:pt x="26973" y="361460"/>
                  <a:pt x="0" y="334487"/>
                  <a:pt x="0" y="301215"/>
                </a:cubicBezTo>
                <a:lnTo>
                  <a:pt x="0" y="60245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265" tIns="25265" rIns="25265" bIns="2526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300" b="1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Coord</a:t>
            </a:r>
            <a:r>
              <a:rPr lang="it-IT" sz="13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. Specialità Mediche           </a:t>
            </a:r>
            <a:r>
              <a:rPr lang="it-IT" sz="13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E. Bagni</a:t>
            </a:r>
          </a:p>
        </p:txBody>
      </p:sp>
      <p:sp>
        <p:nvSpPr>
          <p:cNvPr id="30" name="Figura a mano libera 29"/>
          <p:cNvSpPr/>
          <p:nvPr/>
        </p:nvSpPr>
        <p:spPr>
          <a:xfrm>
            <a:off x="2625780" y="1076884"/>
            <a:ext cx="2455142" cy="580634"/>
          </a:xfrm>
          <a:custGeom>
            <a:avLst/>
            <a:gdLst>
              <a:gd name="connsiteX0" fmla="*/ 0 w 2063997"/>
              <a:gd name="connsiteY0" fmla="*/ 60245 h 361460"/>
              <a:gd name="connsiteX1" fmla="*/ 60245 w 2063997"/>
              <a:gd name="connsiteY1" fmla="*/ 0 h 361460"/>
              <a:gd name="connsiteX2" fmla="*/ 2003752 w 2063997"/>
              <a:gd name="connsiteY2" fmla="*/ 0 h 361460"/>
              <a:gd name="connsiteX3" fmla="*/ 2063997 w 2063997"/>
              <a:gd name="connsiteY3" fmla="*/ 60245 h 361460"/>
              <a:gd name="connsiteX4" fmla="*/ 2063997 w 2063997"/>
              <a:gd name="connsiteY4" fmla="*/ 301215 h 361460"/>
              <a:gd name="connsiteX5" fmla="*/ 2003752 w 2063997"/>
              <a:gd name="connsiteY5" fmla="*/ 361460 h 361460"/>
              <a:gd name="connsiteX6" fmla="*/ 60245 w 2063997"/>
              <a:gd name="connsiteY6" fmla="*/ 361460 h 361460"/>
              <a:gd name="connsiteX7" fmla="*/ 0 w 2063997"/>
              <a:gd name="connsiteY7" fmla="*/ 301215 h 361460"/>
              <a:gd name="connsiteX8" fmla="*/ 0 w 2063997"/>
              <a:gd name="connsiteY8" fmla="*/ 60245 h 36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3997" h="361460">
                <a:moveTo>
                  <a:pt x="0" y="60245"/>
                </a:moveTo>
                <a:cubicBezTo>
                  <a:pt x="0" y="26973"/>
                  <a:pt x="26973" y="0"/>
                  <a:pt x="60245" y="0"/>
                </a:cubicBezTo>
                <a:lnTo>
                  <a:pt x="2003752" y="0"/>
                </a:lnTo>
                <a:cubicBezTo>
                  <a:pt x="2037024" y="0"/>
                  <a:pt x="2063997" y="26973"/>
                  <a:pt x="2063997" y="60245"/>
                </a:cubicBezTo>
                <a:lnTo>
                  <a:pt x="2063997" y="301215"/>
                </a:lnTo>
                <a:cubicBezTo>
                  <a:pt x="2063997" y="334487"/>
                  <a:pt x="2037024" y="361460"/>
                  <a:pt x="2003752" y="361460"/>
                </a:cubicBezTo>
                <a:lnTo>
                  <a:pt x="60245" y="361460"/>
                </a:lnTo>
                <a:cubicBezTo>
                  <a:pt x="26973" y="361460"/>
                  <a:pt x="0" y="334487"/>
                  <a:pt x="0" y="301215"/>
                </a:cubicBezTo>
                <a:lnTo>
                  <a:pt x="0" y="60245"/>
                </a:lnTo>
                <a:close/>
              </a:path>
            </a:pathLst>
          </a:custGeom>
          <a:ln w="9525"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265" tIns="25265" rIns="25265" bIns="2526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300" b="1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Coord</a:t>
            </a:r>
            <a:r>
              <a:rPr lang="it-IT" sz="13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. Specialità Chirurgiche        </a:t>
            </a:r>
            <a:r>
              <a:rPr lang="it-IT" sz="1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(*)</a:t>
            </a:r>
            <a:r>
              <a:rPr lang="it-IT" sz="13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 G. Ciancia </a:t>
            </a:r>
          </a:p>
        </p:txBody>
      </p:sp>
      <p:sp>
        <p:nvSpPr>
          <p:cNvPr id="31" name="Figura a mano libera 30"/>
          <p:cNvSpPr/>
          <p:nvPr/>
        </p:nvSpPr>
        <p:spPr>
          <a:xfrm>
            <a:off x="4968704" y="1169476"/>
            <a:ext cx="2369012" cy="424643"/>
          </a:xfrm>
          <a:custGeom>
            <a:avLst/>
            <a:gdLst>
              <a:gd name="connsiteX0" fmla="*/ 0 w 2063997"/>
              <a:gd name="connsiteY0" fmla="*/ 60245 h 361460"/>
              <a:gd name="connsiteX1" fmla="*/ 60245 w 2063997"/>
              <a:gd name="connsiteY1" fmla="*/ 0 h 361460"/>
              <a:gd name="connsiteX2" fmla="*/ 2003752 w 2063997"/>
              <a:gd name="connsiteY2" fmla="*/ 0 h 361460"/>
              <a:gd name="connsiteX3" fmla="*/ 2063997 w 2063997"/>
              <a:gd name="connsiteY3" fmla="*/ 60245 h 361460"/>
              <a:gd name="connsiteX4" fmla="*/ 2063997 w 2063997"/>
              <a:gd name="connsiteY4" fmla="*/ 301215 h 361460"/>
              <a:gd name="connsiteX5" fmla="*/ 2003752 w 2063997"/>
              <a:gd name="connsiteY5" fmla="*/ 361460 h 361460"/>
              <a:gd name="connsiteX6" fmla="*/ 60245 w 2063997"/>
              <a:gd name="connsiteY6" fmla="*/ 361460 h 361460"/>
              <a:gd name="connsiteX7" fmla="*/ 0 w 2063997"/>
              <a:gd name="connsiteY7" fmla="*/ 301215 h 361460"/>
              <a:gd name="connsiteX8" fmla="*/ 0 w 2063997"/>
              <a:gd name="connsiteY8" fmla="*/ 60245 h 36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3997" h="361460">
                <a:moveTo>
                  <a:pt x="0" y="60245"/>
                </a:moveTo>
                <a:cubicBezTo>
                  <a:pt x="0" y="26973"/>
                  <a:pt x="26973" y="0"/>
                  <a:pt x="60245" y="0"/>
                </a:cubicBezTo>
                <a:lnTo>
                  <a:pt x="2003752" y="0"/>
                </a:lnTo>
                <a:cubicBezTo>
                  <a:pt x="2037024" y="0"/>
                  <a:pt x="2063997" y="26973"/>
                  <a:pt x="2063997" y="60245"/>
                </a:cubicBezTo>
                <a:lnTo>
                  <a:pt x="2063997" y="301215"/>
                </a:lnTo>
                <a:cubicBezTo>
                  <a:pt x="2063997" y="334487"/>
                  <a:pt x="2037024" y="361460"/>
                  <a:pt x="2003752" y="361460"/>
                </a:cubicBezTo>
                <a:lnTo>
                  <a:pt x="60245" y="361460"/>
                </a:lnTo>
                <a:cubicBezTo>
                  <a:pt x="26973" y="361460"/>
                  <a:pt x="0" y="334487"/>
                  <a:pt x="0" y="301215"/>
                </a:cubicBezTo>
                <a:lnTo>
                  <a:pt x="0" y="60245"/>
                </a:lnTo>
                <a:close/>
              </a:path>
            </a:pathLst>
          </a:custGeom>
          <a:ln w="9525"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265" tIns="25265" rIns="25265" bIns="2526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300" b="1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Coord</a:t>
            </a:r>
            <a:r>
              <a:rPr lang="it-IT" sz="13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. Area Materno Infantile                          </a:t>
            </a:r>
            <a:r>
              <a:rPr lang="it-IT" sz="13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C. Rota</a:t>
            </a:r>
          </a:p>
        </p:txBody>
      </p:sp>
      <p:sp>
        <p:nvSpPr>
          <p:cNvPr id="32" name="Figura a mano libera 31"/>
          <p:cNvSpPr/>
          <p:nvPr/>
        </p:nvSpPr>
        <p:spPr>
          <a:xfrm>
            <a:off x="7705448" y="1086694"/>
            <a:ext cx="2369012" cy="561014"/>
          </a:xfrm>
          <a:custGeom>
            <a:avLst/>
            <a:gdLst>
              <a:gd name="connsiteX0" fmla="*/ 0 w 2063997"/>
              <a:gd name="connsiteY0" fmla="*/ 60245 h 361460"/>
              <a:gd name="connsiteX1" fmla="*/ 60245 w 2063997"/>
              <a:gd name="connsiteY1" fmla="*/ 0 h 361460"/>
              <a:gd name="connsiteX2" fmla="*/ 2003752 w 2063997"/>
              <a:gd name="connsiteY2" fmla="*/ 0 h 361460"/>
              <a:gd name="connsiteX3" fmla="*/ 2063997 w 2063997"/>
              <a:gd name="connsiteY3" fmla="*/ 60245 h 361460"/>
              <a:gd name="connsiteX4" fmla="*/ 2063997 w 2063997"/>
              <a:gd name="connsiteY4" fmla="*/ 301215 h 361460"/>
              <a:gd name="connsiteX5" fmla="*/ 2003752 w 2063997"/>
              <a:gd name="connsiteY5" fmla="*/ 361460 h 361460"/>
              <a:gd name="connsiteX6" fmla="*/ 60245 w 2063997"/>
              <a:gd name="connsiteY6" fmla="*/ 361460 h 361460"/>
              <a:gd name="connsiteX7" fmla="*/ 0 w 2063997"/>
              <a:gd name="connsiteY7" fmla="*/ 301215 h 361460"/>
              <a:gd name="connsiteX8" fmla="*/ 0 w 2063997"/>
              <a:gd name="connsiteY8" fmla="*/ 60245 h 36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3997" h="361460">
                <a:moveTo>
                  <a:pt x="0" y="60245"/>
                </a:moveTo>
                <a:cubicBezTo>
                  <a:pt x="0" y="26973"/>
                  <a:pt x="26973" y="0"/>
                  <a:pt x="60245" y="0"/>
                </a:cubicBezTo>
                <a:lnTo>
                  <a:pt x="2003752" y="0"/>
                </a:lnTo>
                <a:cubicBezTo>
                  <a:pt x="2037024" y="0"/>
                  <a:pt x="2063997" y="26973"/>
                  <a:pt x="2063997" y="60245"/>
                </a:cubicBezTo>
                <a:lnTo>
                  <a:pt x="2063997" y="301215"/>
                </a:lnTo>
                <a:cubicBezTo>
                  <a:pt x="2063997" y="334487"/>
                  <a:pt x="2037024" y="361460"/>
                  <a:pt x="2003752" y="361460"/>
                </a:cubicBezTo>
                <a:lnTo>
                  <a:pt x="60245" y="361460"/>
                </a:lnTo>
                <a:cubicBezTo>
                  <a:pt x="26973" y="361460"/>
                  <a:pt x="0" y="334487"/>
                  <a:pt x="0" y="301215"/>
                </a:cubicBezTo>
                <a:lnTo>
                  <a:pt x="0" y="60245"/>
                </a:lnTo>
                <a:close/>
              </a:path>
            </a:pathLst>
          </a:custGeom>
          <a:ln w="9525"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265" tIns="25265" rIns="25265" bIns="2526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300" b="1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Coord</a:t>
            </a:r>
            <a:r>
              <a:rPr lang="it-IT" sz="13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. Diagnostiche                     </a:t>
            </a:r>
            <a:r>
              <a:rPr lang="it-IT" sz="13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G. Ligabue                         </a:t>
            </a:r>
          </a:p>
        </p:txBody>
      </p:sp>
      <p:cxnSp>
        <p:nvCxnSpPr>
          <p:cNvPr id="74" name="Connettore 1 73"/>
          <p:cNvCxnSpPr/>
          <p:nvPr/>
        </p:nvCxnSpPr>
        <p:spPr>
          <a:xfrm flipV="1">
            <a:off x="131544" y="2431766"/>
            <a:ext cx="0" cy="1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1" name="Connettore 1 100"/>
          <p:cNvCxnSpPr/>
          <p:nvPr/>
        </p:nvCxnSpPr>
        <p:spPr>
          <a:xfrm flipV="1">
            <a:off x="6235958" y="987608"/>
            <a:ext cx="0" cy="125776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03" name="Rectangle 23">
            <a:extLst>
              <a:ext uri="{FF2B5EF4-FFF2-40B4-BE49-F238E27FC236}">
                <a16:creationId xmlns:a16="http://schemas.microsoft.com/office/drawing/2014/main" id="{626E21DA-034B-6FCA-D111-DF30332F5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2730" y="325882"/>
            <a:ext cx="1282700" cy="784225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3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DIREZIONE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3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SANITARIA</a:t>
            </a:r>
          </a:p>
          <a:p>
            <a:pPr lvl="0" algn="ctr">
              <a:defRPr/>
            </a:pPr>
            <a:r>
              <a:rPr lang="it-IT" sz="1300" dirty="0"/>
              <a:t>G. Ciancia</a:t>
            </a:r>
            <a:endParaRPr lang="it-IT" sz="13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</p:txBody>
      </p:sp>
      <p:sp>
        <p:nvSpPr>
          <p:cNvPr id="113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1263" y="2120270"/>
            <a:ext cx="1536600" cy="498626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U.O.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CHIRURGIA GENERALE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/>
              <a:t>S. Neri</a:t>
            </a:r>
          </a:p>
        </p:txBody>
      </p:sp>
      <p:sp>
        <p:nvSpPr>
          <p:cNvPr id="116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1263" y="3171284"/>
            <a:ext cx="1536600" cy="498626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U.O.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UROLOGIA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/>
              <a:t>M. Bruschi </a:t>
            </a:r>
            <a:r>
              <a:rPr lang="it-IT" altLang="it-IT" sz="1100" i="1" dirty="0"/>
              <a:t>F.F.</a:t>
            </a:r>
          </a:p>
        </p:txBody>
      </p:sp>
      <p:sp>
        <p:nvSpPr>
          <p:cNvPr id="117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1263" y="3703278"/>
            <a:ext cx="1536600" cy="498626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U.O.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OCULISTICA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accent5"/>
                </a:solidFill>
              </a:rPr>
              <a:t>E. Martini</a:t>
            </a:r>
          </a:p>
        </p:txBody>
      </p:sp>
      <p:sp>
        <p:nvSpPr>
          <p:cNvPr id="118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1263" y="2647979"/>
            <a:ext cx="1536600" cy="498626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U.O. ORTOPEDIA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E TRAUMATOLOGIA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/>
              <a:t>G. Porcellini</a:t>
            </a:r>
          </a:p>
        </p:txBody>
      </p:sp>
      <p:sp>
        <p:nvSpPr>
          <p:cNvPr id="119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3432" y="1594119"/>
            <a:ext cx="1536600" cy="498626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U.O. ANESTESIA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E RIANIMAZIONE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/>
              <a:t>S. Prampolini </a:t>
            </a:r>
            <a:endParaRPr lang="it-IT" altLang="it-IT" sz="1100" i="1" dirty="0"/>
          </a:p>
        </p:txBody>
      </p:sp>
      <p:sp>
        <p:nvSpPr>
          <p:cNvPr id="120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1263" y="4780717"/>
            <a:ext cx="1536600" cy="498626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CHIRURGIA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VASCOLARE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accent5"/>
                </a:solidFill>
              </a:rPr>
              <a:t>C. Pepe</a:t>
            </a:r>
          </a:p>
        </p:txBody>
      </p:sp>
      <p:sp>
        <p:nvSpPr>
          <p:cNvPr id="121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1142" y="5309911"/>
            <a:ext cx="1536600" cy="498626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DERMATOLOGIA E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CHIR. DERMATOLOGICA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accent5"/>
                </a:solidFill>
              </a:rPr>
              <a:t>M. </a:t>
            </a:r>
            <a:r>
              <a:rPr lang="it-IT" altLang="it-IT" sz="1100" dirty="0" err="1">
                <a:solidFill>
                  <a:schemeClr val="accent5"/>
                </a:solidFill>
              </a:rPr>
              <a:t>Puviani</a:t>
            </a:r>
            <a:endParaRPr lang="it-IT" altLang="it-IT" sz="1100" dirty="0">
              <a:solidFill>
                <a:schemeClr val="accent5"/>
              </a:solidFill>
            </a:endParaRPr>
          </a:p>
        </p:txBody>
      </p:sp>
      <p:sp>
        <p:nvSpPr>
          <p:cNvPr id="123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1263" y="4244854"/>
            <a:ext cx="1536600" cy="498626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U.O.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OTORINOLARINGOIATRIA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/>
              <a:t>P. Gambelli</a:t>
            </a:r>
          </a:p>
        </p:txBody>
      </p:sp>
      <p:sp>
        <p:nvSpPr>
          <p:cNvPr id="126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818" y="2161920"/>
            <a:ext cx="1191240" cy="498626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S.S. MEDICINA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D’URGENZA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/>
              <a:t>M. Barchetti</a:t>
            </a:r>
          </a:p>
        </p:txBody>
      </p:sp>
      <p:sp>
        <p:nvSpPr>
          <p:cNvPr id="127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756" y="2842047"/>
            <a:ext cx="1536600" cy="498626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U.O. CARDIOLOGIA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/>
              <a:t>E. Bagni</a:t>
            </a:r>
          </a:p>
        </p:txBody>
      </p:sp>
      <p:sp>
        <p:nvSpPr>
          <p:cNvPr id="128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458" y="3511538"/>
            <a:ext cx="1536600" cy="498626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U.O. MEDICINA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INTERNA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/>
              <a:t>S. </a:t>
            </a:r>
            <a:r>
              <a:rPr lang="it-IT" altLang="it-IT" sz="1100" dirty="0" err="1"/>
              <a:t>Pederzoli</a:t>
            </a:r>
            <a:endParaRPr lang="it-IT" altLang="it-IT" sz="1100" dirty="0"/>
          </a:p>
        </p:txBody>
      </p:sp>
      <p:sp>
        <p:nvSpPr>
          <p:cNvPr id="131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457" y="5294726"/>
            <a:ext cx="1536600" cy="498626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U.O. MEDICINA FISICA E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RIABILITAZIONE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/>
              <a:t> </a:t>
            </a:r>
            <a:r>
              <a:rPr lang="it-IT" sz="1100" dirty="0">
                <a:solidFill>
                  <a:prstClr val="black"/>
                </a:solidFill>
              </a:rPr>
              <a:t>(*) </a:t>
            </a:r>
            <a:r>
              <a:rPr lang="it-IT" sz="1100" dirty="0"/>
              <a:t>G</a:t>
            </a:r>
            <a:r>
              <a:rPr lang="it-IT" altLang="it-IT" sz="1100" dirty="0"/>
              <a:t>. Ciancia</a:t>
            </a:r>
          </a:p>
        </p:txBody>
      </p:sp>
      <p:sp>
        <p:nvSpPr>
          <p:cNvPr id="132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756" y="1594119"/>
            <a:ext cx="1536600" cy="498626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U.O. PS E MEDICINA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D’URGENZA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/>
              <a:t>L. </a:t>
            </a:r>
            <a:r>
              <a:rPr lang="it-IT" altLang="it-IT" sz="1100" dirty="0" err="1"/>
              <a:t>Bonfanti</a:t>
            </a:r>
            <a:endParaRPr lang="it-IT" altLang="it-IT" sz="1100" dirty="0"/>
          </a:p>
        </p:txBody>
      </p:sp>
      <p:sp>
        <p:nvSpPr>
          <p:cNvPr id="133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818" y="4078997"/>
            <a:ext cx="1191240" cy="498626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S.S. POST ACUTI E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LUNGODEGENZA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/>
              <a:t> </a:t>
            </a:r>
            <a:r>
              <a:rPr lang="it-IT" altLang="it-IT" sz="1100" dirty="0">
                <a:solidFill>
                  <a:prstClr val="black"/>
                </a:solidFill>
              </a:rPr>
              <a:t>F. Vecchi</a:t>
            </a:r>
            <a:endParaRPr lang="it-IT" altLang="it-IT" sz="1100" dirty="0"/>
          </a:p>
        </p:txBody>
      </p:sp>
      <p:sp>
        <p:nvSpPr>
          <p:cNvPr id="134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4681" y="1594119"/>
            <a:ext cx="1536600" cy="498626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U.O. PEDIATRIA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/>
              <a:t>C. Rota</a:t>
            </a:r>
          </a:p>
        </p:txBody>
      </p:sp>
      <p:sp>
        <p:nvSpPr>
          <p:cNvPr id="135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6346" y="2240412"/>
            <a:ext cx="1536600" cy="498626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U.O. GINECOLOGIA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E OSTETRICIA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/>
              <a:t>F. A. Ragusa</a:t>
            </a:r>
          </a:p>
        </p:txBody>
      </p:sp>
      <p:sp>
        <p:nvSpPr>
          <p:cNvPr id="136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7991" y="3374291"/>
            <a:ext cx="1208306" cy="498626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S.S. GINECOLOGIA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/>
              <a:t>S. </a:t>
            </a:r>
            <a:r>
              <a:rPr lang="it-IT" altLang="it-IT" sz="1100" dirty="0" err="1"/>
              <a:t>Malmusi</a:t>
            </a:r>
            <a:endParaRPr lang="it-IT" altLang="it-IT" sz="1100" dirty="0"/>
          </a:p>
        </p:txBody>
      </p:sp>
      <p:sp>
        <p:nvSpPr>
          <p:cNvPr id="137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7990" y="2813725"/>
            <a:ext cx="1208308" cy="498626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S.S. OSTETRICIA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/>
              <a:t>I. Algeri</a:t>
            </a:r>
          </a:p>
        </p:txBody>
      </p:sp>
      <p:sp>
        <p:nvSpPr>
          <p:cNvPr id="138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4875" y="1588258"/>
            <a:ext cx="1536600" cy="498626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U.O. RADIOLOGIA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TC, RMN, ECO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/>
              <a:t>G. Ligabue</a:t>
            </a:r>
          </a:p>
        </p:txBody>
      </p:sp>
      <p:sp>
        <p:nvSpPr>
          <p:cNvPr id="139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0497" y="2817218"/>
            <a:ext cx="1536600" cy="498626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ENDOSCOPIA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DIGESTIVA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/>
              <a:t>A. M. M. </a:t>
            </a:r>
            <a:r>
              <a:rPr lang="it-IT" altLang="it-IT" sz="1100" dirty="0" err="1"/>
              <a:t>Primerano</a:t>
            </a:r>
            <a:endParaRPr lang="it-IT" altLang="it-IT" sz="1100" dirty="0"/>
          </a:p>
        </p:txBody>
      </p:sp>
      <p:sp>
        <p:nvSpPr>
          <p:cNvPr id="140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9078" y="2161920"/>
            <a:ext cx="1262397" cy="498626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S.S. PIANIFICAZIONE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ATTIVITA’ CLINICA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/>
              <a:t>M. </a:t>
            </a:r>
            <a:r>
              <a:rPr lang="it-IT" altLang="it-IT" sz="1100" dirty="0" err="1"/>
              <a:t>Haouili</a:t>
            </a:r>
            <a:endParaRPr lang="it-IT" altLang="it-IT" sz="1100" dirty="0"/>
          </a:p>
        </p:txBody>
      </p:sp>
      <p:sp>
        <p:nvSpPr>
          <p:cNvPr id="141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1540" y="1588258"/>
            <a:ext cx="1536600" cy="498626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S.S. PROFESSIONI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SANITARIE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/>
              <a:t>M. C. Montecchi </a:t>
            </a:r>
            <a:r>
              <a:rPr lang="it-IT" altLang="it-IT" sz="1100" i="1" dirty="0"/>
              <a:t>F.F.</a:t>
            </a:r>
          </a:p>
        </p:txBody>
      </p:sp>
      <p:sp>
        <p:nvSpPr>
          <p:cNvPr id="142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9832" y="2161920"/>
            <a:ext cx="1208308" cy="498626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COORDINATORI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ASSISTENZIALI</a:t>
            </a:r>
          </a:p>
        </p:txBody>
      </p:sp>
      <p:cxnSp>
        <p:nvCxnSpPr>
          <p:cNvPr id="143" name="Connettore 1 142"/>
          <p:cNvCxnSpPr/>
          <p:nvPr/>
        </p:nvCxnSpPr>
        <p:spPr>
          <a:xfrm>
            <a:off x="0" y="6390450"/>
            <a:ext cx="12192000" cy="37071"/>
          </a:xfrm>
          <a:prstGeom prst="line">
            <a:avLst/>
          </a:prstGeom>
          <a:ln w="19050">
            <a:solidFill>
              <a:srgbClr val="86BF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1142" y="5839105"/>
            <a:ext cx="1536600" cy="498626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CHIRURGIA PLASTICA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E RICOSTRUTTIVA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accent5"/>
                </a:solidFill>
              </a:rPr>
              <a:t>F. Panico</a:t>
            </a:r>
          </a:p>
        </p:txBody>
      </p:sp>
      <p:cxnSp>
        <p:nvCxnSpPr>
          <p:cNvPr id="144" name="Connettore 1 143"/>
          <p:cNvCxnSpPr/>
          <p:nvPr/>
        </p:nvCxnSpPr>
        <p:spPr>
          <a:xfrm>
            <a:off x="131544" y="1169476"/>
            <a:ext cx="11006719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5" name="Connettore 1 144"/>
          <p:cNvCxnSpPr/>
          <p:nvPr/>
        </p:nvCxnSpPr>
        <p:spPr>
          <a:xfrm flipV="1">
            <a:off x="6080876" y="1110108"/>
            <a:ext cx="0" cy="59368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6" name="Connettore 1 145"/>
          <p:cNvCxnSpPr/>
          <p:nvPr/>
        </p:nvCxnSpPr>
        <p:spPr>
          <a:xfrm>
            <a:off x="140253" y="1169476"/>
            <a:ext cx="0" cy="440401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7" name="Connettore 1 146"/>
          <p:cNvCxnSpPr/>
          <p:nvPr/>
        </p:nvCxnSpPr>
        <p:spPr>
          <a:xfrm>
            <a:off x="2559231" y="1169476"/>
            <a:ext cx="0" cy="487623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8" name="Connettore 1 147"/>
          <p:cNvCxnSpPr/>
          <p:nvPr/>
        </p:nvCxnSpPr>
        <p:spPr>
          <a:xfrm>
            <a:off x="4968704" y="1172286"/>
            <a:ext cx="0" cy="1327074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9" name="Connettore 1 148"/>
          <p:cNvCxnSpPr/>
          <p:nvPr/>
        </p:nvCxnSpPr>
        <p:spPr>
          <a:xfrm>
            <a:off x="7705448" y="1172286"/>
            <a:ext cx="0" cy="190184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1" name="Connettore 1 150"/>
          <p:cNvCxnSpPr/>
          <p:nvPr/>
        </p:nvCxnSpPr>
        <p:spPr>
          <a:xfrm>
            <a:off x="11138263" y="1172286"/>
            <a:ext cx="0" cy="415972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2" name="Connettore 1 151"/>
          <p:cNvCxnSpPr/>
          <p:nvPr/>
        </p:nvCxnSpPr>
        <p:spPr>
          <a:xfrm>
            <a:off x="140253" y="1850514"/>
            <a:ext cx="446204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3" name="Connettore 1 152"/>
          <p:cNvCxnSpPr/>
          <p:nvPr/>
        </p:nvCxnSpPr>
        <p:spPr>
          <a:xfrm>
            <a:off x="140253" y="3074126"/>
            <a:ext cx="446204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4" name="Connettore 1 153"/>
          <p:cNvCxnSpPr/>
          <p:nvPr/>
        </p:nvCxnSpPr>
        <p:spPr>
          <a:xfrm>
            <a:off x="140253" y="5573429"/>
            <a:ext cx="446204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5" name="Connettore 1 154"/>
          <p:cNvCxnSpPr/>
          <p:nvPr/>
        </p:nvCxnSpPr>
        <p:spPr>
          <a:xfrm>
            <a:off x="2553961" y="1863520"/>
            <a:ext cx="507302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6" name="Connettore 1 155"/>
          <p:cNvCxnSpPr/>
          <p:nvPr/>
        </p:nvCxnSpPr>
        <p:spPr>
          <a:xfrm>
            <a:off x="2553961" y="2355555"/>
            <a:ext cx="507302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7" name="Connettore 1 156"/>
          <p:cNvCxnSpPr/>
          <p:nvPr/>
        </p:nvCxnSpPr>
        <p:spPr>
          <a:xfrm>
            <a:off x="2553961" y="2908550"/>
            <a:ext cx="507302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8" name="Connettore 1 157"/>
          <p:cNvCxnSpPr/>
          <p:nvPr/>
        </p:nvCxnSpPr>
        <p:spPr>
          <a:xfrm>
            <a:off x="2553961" y="3439772"/>
            <a:ext cx="507302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9" name="Connettore 1 158"/>
          <p:cNvCxnSpPr/>
          <p:nvPr/>
        </p:nvCxnSpPr>
        <p:spPr>
          <a:xfrm>
            <a:off x="2553961" y="3933877"/>
            <a:ext cx="507302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0" name="Connettore 1 159"/>
          <p:cNvCxnSpPr/>
          <p:nvPr/>
        </p:nvCxnSpPr>
        <p:spPr>
          <a:xfrm>
            <a:off x="2553961" y="4478163"/>
            <a:ext cx="507302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1" name="Connettore 1 160"/>
          <p:cNvCxnSpPr/>
          <p:nvPr/>
        </p:nvCxnSpPr>
        <p:spPr>
          <a:xfrm>
            <a:off x="2553961" y="4991968"/>
            <a:ext cx="507302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2" name="Connettore 1 161"/>
          <p:cNvCxnSpPr/>
          <p:nvPr/>
        </p:nvCxnSpPr>
        <p:spPr>
          <a:xfrm>
            <a:off x="2553961" y="5503760"/>
            <a:ext cx="507302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3" name="Connettore 1 162"/>
          <p:cNvCxnSpPr/>
          <p:nvPr/>
        </p:nvCxnSpPr>
        <p:spPr>
          <a:xfrm>
            <a:off x="2553961" y="6045706"/>
            <a:ext cx="507302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5" name="Connettore 1 164"/>
          <p:cNvCxnSpPr/>
          <p:nvPr/>
        </p:nvCxnSpPr>
        <p:spPr>
          <a:xfrm>
            <a:off x="4968704" y="1850514"/>
            <a:ext cx="385977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7" name="Connettore 1 166"/>
          <p:cNvCxnSpPr/>
          <p:nvPr/>
        </p:nvCxnSpPr>
        <p:spPr>
          <a:xfrm>
            <a:off x="4968704" y="2499360"/>
            <a:ext cx="385977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8" name="Connettore 1 167"/>
          <p:cNvCxnSpPr/>
          <p:nvPr/>
        </p:nvCxnSpPr>
        <p:spPr>
          <a:xfrm>
            <a:off x="7705448" y="1837165"/>
            <a:ext cx="429427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9" name="Connettore 1 168"/>
          <p:cNvCxnSpPr/>
          <p:nvPr/>
        </p:nvCxnSpPr>
        <p:spPr>
          <a:xfrm>
            <a:off x="7705448" y="3074126"/>
            <a:ext cx="429427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0" name="Connettore 1 169"/>
          <p:cNvCxnSpPr/>
          <p:nvPr/>
        </p:nvCxnSpPr>
        <p:spPr>
          <a:xfrm>
            <a:off x="731984" y="2086884"/>
            <a:ext cx="0" cy="344882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1" name="Connettore 1 170"/>
          <p:cNvCxnSpPr/>
          <p:nvPr/>
        </p:nvCxnSpPr>
        <p:spPr>
          <a:xfrm>
            <a:off x="8243127" y="2086884"/>
            <a:ext cx="0" cy="36316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2" name="Connettore 1 171"/>
          <p:cNvCxnSpPr/>
          <p:nvPr/>
        </p:nvCxnSpPr>
        <p:spPr>
          <a:xfrm>
            <a:off x="10476876" y="2086884"/>
            <a:ext cx="0" cy="36316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3" name="Connettore 1 172"/>
          <p:cNvCxnSpPr/>
          <p:nvPr/>
        </p:nvCxnSpPr>
        <p:spPr>
          <a:xfrm>
            <a:off x="736802" y="4014532"/>
            <a:ext cx="0" cy="313778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4" name="Connettore 1 173"/>
          <p:cNvCxnSpPr/>
          <p:nvPr/>
        </p:nvCxnSpPr>
        <p:spPr>
          <a:xfrm>
            <a:off x="5463658" y="2740090"/>
            <a:ext cx="0" cy="897102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5" name="Connettore 1 174"/>
          <p:cNvCxnSpPr/>
          <p:nvPr/>
        </p:nvCxnSpPr>
        <p:spPr>
          <a:xfrm>
            <a:off x="731984" y="2431766"/>
            <a:ext cx="199834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7" name="Connettore 1 176"/>
          <p:cNvCxnSpPr/>
          <p:nvPr/>
        </p:nvCxnSpPr>
        <p:spPr>
          <a:xfrm>
            <a:off x="731984" y="4328310"/>
            <a:ext cx="199834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8" name="Connettore 1 177"/>
          <p:cNvCxnSpPr/>
          <p:nvPr/>
        </p:nvCxnSpPr>
        <p:spPr>
          <a:xfrm>
            <a:off x="5462730" y="3637192"/>
            <a:ext cx="215260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9" name="Connettore 1 178"/>
          <p:cNvCxnSpPr/>
          <p:nvPr/>
        </p:nvCxnSpPr>
        <p:spPr>
          <a:xfrm>
            <a:off x="5462730" y="3086884"/>
            <a:ext cx="199834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0" name="Connettore 1 179"/>
          <p:cNvCxnSpPr/>
          <p:nvPr/>
        </p:nvCxnSpPr>
        <p:spPr>
          <a:xfrm>
            <a:off x="10479998" y="2450044"/>
            <a:ext cx="199834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1" name="Connettore 1 180"/>
          <p:cNvCxnSpPr/>
          <p:nvPr/>
        </p:nvCxnSpPr>
        <p:spPr>
          <a:xfrm>
            <a:off x="8243127" y="2456473"/>
            <a:ext cx="165951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2" name="Rettangolo arrotondato 181"/>
          <p:cNvSpPr/>
          <p:nvPr/>
        </p:nvSpPr>
        <p:spPr>
          <a:xfrm>
            <a:off x="2773562" y="1129447"/>
            <a:ext cx="2040061" cy="5375032"/>
          </a:xfrm>
          <a:prstGeom prst="roundRect">
            <a:avLst/>
          </a:prstGeom>
          <a:noFill/>
          <a:ln w="3175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83" name="Rettangolo arrotondato 182"/>
          <p:cNvSpPr/>
          <p:nvPr/>
        </p:nvSpPr>
        <p:spPr>
          <a:xfrm>
            <a:off x="5051377" y="1129446"/>
            <a:ext cx="2233324" cy="2804432"/>
          </a:xfrm>
          <a:prstGeom prst="roundRect">
            <a:avLst/>
          </a:prstGeom>
          <a:noFill/>
          <a:ln w="3175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84" name="Rettangolo arrotondato 183"/>
          <p:cNvSpPr/>
          <p:nvPr/>
        </p:nvSpPr>
        <p:spPr>
          <a:xfrm>
            <a:off x="197828" y="1129446"/>
            <a:ext cx="2195454" cy="4748840"/>
          </a:xfrm>
          <a:prstGeom prst="roundRect">
            <a:avLst/>
          </a:prstGeom>
          <a:noFill/>
          <a:ln w="3175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85" name="Rettangolo arrotondato 184"/>
          <p:cNvSpPr/>
          <p:nvPr/>
        </p:nvSpPr>
        <p:spPr>
          <a:xfrm>
            <a:off x="7925535" y="1127725"/>
            <a:ext cx="1938143" cy="2632120"/>
          </a:xfrm>
          <a:prstGeom prst="roundRect">
            <a:avLst/>
          </a:prstGeom>
          <a:noFill/>
          <a:ln w="3175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6905-D8D4-4ACB-B697-16D2C53CAE14}" type="slidenum">
              <a:rPr lang="it-IT" smtClean="0"/>
              <a:t>5</a:t>
            </a:fld>
            <a:endParaRPr lang="it-IT"/>
          </a:p>
        </p:txBody>
      </p:sp>
      <p:cxnSp>
        <p:nvCxnSpPr>
          <p:cNvPr id="81" name="Connettore 1 80"/>
          <p:cNvCxnSpPr/>
          <p:nvPr/>
        </p:nvCxnSpPr>
        <p:spPr>
          <a:xfrm>
            <a:off x="131544" y="4897813"/>
            <a:ext cx="446204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2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457" y="4674379"/>
            <a:ext cx="1536600" cy="498626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U.O. PNEUMOLOGIA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/>
              <a:t>E. Turrini</a:t>
            </a:r>
          </a:p>
        </p:txBody>
      </p:sp>
      <p:sp>
        <p:nvSpPr>
          <p:cNvPr id="80" name="Rettangolo 79"/>
          <p:cNvSpPr/>
          <p:nvPr/>
        </p:nvSpPr>
        <p:spPr>
          <a:xfrm>
            <a:off x="731984" y="6355678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1000" dirty="0">
                <a:solidFill>
                  <a:prstClr val="black"/>
                </a:solidFill>
              </a:rPr>
              <a:t>Note</a:t>
            </a:r>
          </a:p>
          <a:p>
            <a:r>
              <a:rPr lang="it-IT" sz="1000" dirty="0">
                <a:solidFill>
                  <a:prstClr val="black"/>
                </a:solidFill>
              </a:rPr>
              <a:t>(*): ad interim</a:t>
            </a:r>
          </a:p>
          <a:p>
            <a:r>
              <a:rPr lang="it-IT" sz="1000" i="1" dirty="0">
                <a:solidFill>
                  <a:prstClr val="black"/>
                </a:solidFill>
              </a:rPr>
              <a:t>F.F</a:t>
            </a:r>
            <a:r>
              <a:rPr lang="it-IT" sz="1000" dirty="0">
                <a:solidFill>
                  <a:prstClr val="black"/>
                </a:solidFill>
              </a:rPr>
              <a:t>.: facente funzione</a:t>
            </a:r>
          </a:p>
        </p:txBody>
      </p:sp>
      <p:cxnSp>
        <p:nvCxnSpPr>
          <p:cNvPr id="83" name="Connettore 1 152"/>
          <p:cNvCxnSpPr/>
          <p:nvPr/>
        </p:nvCxnSpPr>
        <p:spPr>
          <a:xfrm>
            <a:off x="140253" y="3759845"/>
            <a:ext cx="446204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5726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ttore 1 8"/>
          <p:cNvCxnSpPr/>
          <p:nvPr/>
        </p:nvCxnSpPr>
        <p:spPr>
          <a:xfrm>
            <a:off x="0" y="6390450"/>
            <a:ext cx="12192000" cy="37071"/>
          </a:xfrm>
          <a:prstGeom prst="line">
            <a:avLst/>
          </a:prstGeom>
          <a:ln w="19050">
            <a:solidFill>
              <a:srgbClr val="86BF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9105412" y="6504479"/>
            <a:ext cx="17780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>
                <a:solidFill>
                  <a:srgbClr val="0C6EAC"/>
                </a:solidFill>
              </a:rPr>
              <a:t>Ospedale di Sassuolo SpA</a:t>
            </a:r>
            <a:endParaRPr lang="it-IT" sz="2400" dirty="0">
              <a:solidFill>
                <a:srgbClr val="0C6EAC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33" y="266766"/>
            <a:ext cx="1845123" cy="648676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523" y="266766"/>
            <a:ext cx="2619633" cy="697780"/>
          </a:xfrm>
          <a:prstGeom prst="rect">
            <a:avLst/>
          </a:prstGeom>
        </p:spPr>
      </p:pic>
      <p:sp>
        <p:nvSpPr>
          <p:cNvPr id="44" name="Rettangolo 43"/>
          <p:cNvSpPr/>
          <p:nvPr/>
        </p:nvSpPr>
        <p:spPr>
          <a:xfrm>
            <a:off x="3102401" y="18411"/>
            <a:ext cx="6101619" cy="272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rgbClr val="0C6EAC"/>
                </a:solidFill>
              </a:rPr>
              <a:t>Direzione sanitaria - Line</a:t>
            </a:r>
          </a:p>
        </p:txBody>
      </p:sp>
      <p:sp>
        <p:nvSpPr>
          <p:cNvPr id="60" name="Rectangle 23">
            <a:extLst>
              <a:ext uri="{FF2B5EF4-FFF2-40B4-BE49-F238E27FC236}">
                <a16:creationId xmlns:a16="http://schemas.microsoft.com/office/drawing/2014/main" id="{626E21DA-034B-6FCA-D111-DF30332F5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2730" y="325882"/>
            <a:ext cx="1282700" cy="784225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3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DIREZIONE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3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SANITARIA</a:t>
            </a:r>
          </a:p>
          <a:p>
            <a:pPr lvl="0" algn="ctr">
              <a:defRPr/>
            </a:pPr>
            <a:r>
              <a:rPr lang="it-IT" sz="1300" dirty="0"/>
              <a:t>G. Ciancia</a:t>
            </a:r>
            <a:endParaRPr lang="it-IT" sz="13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</p:txBody>
      </p:sp>
      <p:sp>
        <p:nvSpPr>
          <p:cNvPr id="61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2730" y="1320468"/>
            <a:ext cx="129861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DIREZIONE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PROFESSIONI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SANITARIE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M. C. Montecchi </a:t>
            </a:r>
            <a:r>
              <a:rPr lang="it-IT" altLang="it-IT" sz="1100" i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F.F.</a:t>
            </a:r>
          </a:p>
        </p:txBody>
      </p:sp>
      <p:sp>
        <p:nvSpPr>
          <p:cNvPr id="66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696" y="3031719"/>
            <a:ext cx="129861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COORDINAMENTO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AREA VERDE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L. Abati</a:t>
            </a:r>
          </a:p>
        </p:txBody>
      </p:sp>
      <p:sp>
        <p:nvSpPr>
          <p:cNvPr id="67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165" y="3872746"/>
            <a:ext cx="129861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COORDINAMENTO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AREA BLU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P. Riviera</a:t>
            </a:r>
          </a:p>
        </p:txBody>
      </p:sp>
      <p:sp>
        <p:nvSpPr>
          <p:cNvPr id="68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165" y="4714749"/>
            <a:ext cx="129861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COORDINAMENTO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MED. RIABILITATIVA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S. </a:t>
            </a:r>
            <a:r>
              <a:rPr lang="it-IT" altLang="it-IT" sz="1100" dirty="0" err="1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Mormile</a:t>
            </a:r>
            <a:endParaRPr lang="it-IT" altLang="it-IT" sz="11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</p:txBody>
      </p:sp>
      <p:sp>
        <p:nvSpPr>
          <p:cNvPr id="69" name="Figura a mano libera 68"/>
          <p:cNvSpPr/>
          <p:nvPr/>
        </p:nvSpPr>
        <p:spPr>
          <a:xfrm>
            <a:off x="20332" y="2537108"/>
            <a:ext cx="2223232" cy="466130"/>
          </a:xfrm>
          <a:custGeom>
            <a:avLst/>
            <a:gdLst>
              <a:gd name="connsiteX0" fmla="*/ 0 w 2063997"/>
              <a:gd name="connsiteY0" fmla="*/ 60245 h 361460"/>
              <a:gd name="connsiteX1" fmla="*/ 60245 w 2063997"/>
              <a:gd name="connsiteY1" fmla="*/ 0 h 361460"/>
              <a:gd name="connsiteX2" fmla="*/ 2003752 w 2063997"/>
              <a:gd name="connsiteY2" fmla="*/ 0 h 361460"/>
              <a:gd name="connsiteX3" fmla="*/ 2063997 w 2063997"/>
              <a:gd name="connsiteY3" fmla="*/ 60245 h 361460"/>
              <a:gd name="connsiteX4" fmla="*/ 2063997 w 2063997"/>
              <a:gd name="connsiteY4" fmla="*/ 301215 h 361460"/>
              <a:gd name="connsiteX5" fmla="*/ 2003752 w 2063997"/>
              <a:gd name="connsiteY5" fmla="*/ 361460 h 361460"/>
              <a:gd name="connsiteX6" fmla="*/ 60245 w 2063997"/>
              <a:gd name="connsiteY6" fmla="*/ 361460 h 361460"/>
              <a:gd name="connsiteX7" fmla="*/ 0 w 2063997"/>
              <a:gd name="connsiteY7" fmla="*/ 301215 h 361460"/>
              <a:gd name="connsiteX8" fmla="*/ 0 w 2063997"/>
              <a:gd name="connsiteY8" fmla="*/ 60245 h 36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3997" h="361460">
                <a:moveTo>
                  <a:pt x="0" y="60245"/>
                </a:moveTo>
                <a:cubicBezTo>
                  <a:pt x="0" y="26973"/>
                  <a:pt x="26973" y="0"/>
                  <a:pt x="60245" y="0"/>
                </a:cubicBezTo>
                <a:lnTo>
                  <a:pt x="2003752" y="0"/>
                </a:lnTo>
                <a:cubicBezTo>
                  <a:pt x="2037024" y="0"/>
                  <a:pt x="2063997" y="26973"/>
                  <a:pt x="2063997" y="60245"/>
                </a:cubicBezTo>
                <a:lnTo>
                  <a:pt x="2063997" y="301215"/>
                </a:lnTo>
                <a:cubicBezTo>
                  <a:pt x="2063997" y="334487"/>
                  <a:pt x="2037024" y="361460"/>
                  <a:pt x="2003752" y="361460"/>
                </a:cubicBezTo>
                <a:lnTo>
                  <a:pt x="60245" y="361460"/>
                </a:lnTo>
                <a:cubicBezTo>
                  <a:pt x="26973" y="361460"/>
                  <a:pt x="0" y="334487"/>
                  <a:pt x="0" y="301215"/>
                </a:cubicBezTo>
                <a:lnTo>
                  <a:pt x="0" y="60245"/>
                </a:lnTo>
                <a:close/>
              </a:path>
            </a:pathLst>
          </a:custGeom>
          <a:ln w="9525"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265" tIns="25265" rIns="25265" bIns="2526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</a:pPr>
            <a:r>
              <a:rPr lang="it-IT" sz="1300" b="1" kern="1200" dirty="0" err="1"/>
              <a:t>Coord</a:t>
            </a:r>
            <a:r>
              <a:rPr lang="it-IT" sz="1300" b="1" kern="1200" dirty="0"/>
              <a:t>. Piattaforma 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</a:pPr>
            <a:r>
              <a:rPr lang="it-IT" sz="1300" b="1" kern="1200" dirty="0"/>
              <a:t>Medica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100" dirty="0">
                <a:solidFill>
                  <a:prstClr val="black"/>
                </a:solidFill>
              </a:rPr>
              <a:t>(*) </a:t>
            </a:r>
            <a:r>
              <a:rPr lang="it-IT" sz="1100" dirty="0"/>
              <a:t>M. C. Montecchi</a:t>
            </a:r>
            <a:endParaRPr lang="it-IT" sz="1100" kern="1200" dirty="0"/>
          </a:p>
        </p:txBody>
      </p:sp>
      <p:sp>
        <p:nvSpPr>
          <p:cNvPr id="70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997" y="3045765"/>
            <a:ext cx="129861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COORDINAMENTO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BLOCCO OPERATORIO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M. A. Baglio</a:t>
            </a:r>
          </a:p>
        </p:txBody>
      </p:sp>
      <p:sp>
        <p:nvSpPr>
          <p:cNvPr id="71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9935" y="3877613"/>
            <a:ext cx="129861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COORDINAMENTO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AREA LILLA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F. Lunardi</a:t>
            </a:r>
          </a:p>
        </p:txBody>
      </p:sp>
      <p:sp>
        <p:nvSpPr>
          <p:cNvPr id="72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9936" y="4708881"/>
            <a:ext cx="129861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COORDINAMENTO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AREA ARANCIONE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V. Marchetti</a:t>
            </a:r>
          </a:p>
        </p:txBody>
      </p:sp>
      <p:sp>
        <p:nvSpPr>
          <p:cNvPr id="73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9936" y="5547481"/>
            <a:ext cx="129861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COORDINAMENTO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AREA GIALLA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M. </a:t>
            </a:r>
            <a:r>
              <a:rPr lang="it-IT" altLang="it-IT" sz="11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Montorsi</a:t>
            </a:r>
            <a:endParaRPr lang="it-IT" altLang="it-IT" sz="11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</p:txBody>
      </p:sp>
      <p:sp>
        <p:nvSpPr>
          <p:cNvPr id="74" name="Figura a mano libera 73"/>
          <p:cNvSpPr/>
          <p:nvPr/>
        </p:nvSpPr>
        <p:spPr>
          <a:xfrm>
            <a:off x="2530963" y="2520622"/>
            <a:ext cx="2223232" cy="466129"/>
          </a:xfrm>
          <a:custGeom>
            <a:avLst/>
            <a:gdLst>
              <a:gd name="connsiteX0" fmla="*/ 0 w 2063997"/>
              <a:gd name="connsiteY0" fmla="*/ 60245 h 361460"/>
              <a:gd name="connsiteX1" fmla="*/ 60245 w 2063997"/>
              <a:gd name="connsiteY1" fmla="*/ 0 h 361460"/>
              <a:gd name="connsiteX2" fmla="*/ 2003752 w 2063997"/>
              <a:gd name="connsiteY2" fmla="*/ 0 h 361460"/>
              <a:gd name="connsiteX3" fmla="*/ 2063997 w 2063997"/>
              <a:gd name="connsiteY3" fmla="*/ 60245 h 361460"/>
              <a:gd name="connsiteX4" fmla="*/ 2063997 w 2063997"/>
              <a:gd name="connsiteY4" fmla="*/ 301215 h 361460"/>
              <a:gd name="connsiteX5" fmla="*/ 2003752 w 2063997"/>
              <a:gd name="connsiteY5" fmla="*/ 361460 h 361460"/>
              <a:gd name="connsiteX6" fmla="*/ 60245 w 2063997"/>
              <a:gd name="connsiteY6" fmla="*/ 361460 h 361460"/>
              <a:gd name="connsiteX7" fmla="*/ 0 w 2063997"/>
              <a:gd name="connsiteY7" fmla="*/ 301215 h 361460"/>
              <a:gd name="connsiteX8" fmla="*/ 0 w 2063997"/>
              <a:gd name="connsiteY8" fmla="*/ 60245 h 36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3997" h="361460">
                <a:moveTo>
                  <a:pt x="0" y="60245"/>
                </a:moveTo>
                <a:cubicBezTo>
                  <a:pt x="0" y="26973"/>
                  <a:pt x="26973" y="0"/>
                  <a:pt x="60245" y="0"/>
                </a:cubicBezTo>
                <a:lnTo>
                  <a:pt x="2003752" y="0"/>
                </a:lnTo>
                <a:cubicBezTo>
                  <a:pt x="2037024" y="0"/>
                  <a:pt x="2063997" y="26973"/>
                  <a:pt x="2063997" y="60245"/>
                </a:cubicBezTo>
                <a:lnTo>
                  <a:pt x="2063997" y="301215"/>
                </a:lnTo>
                <a:cubicBezTo>
                  <a:pt x="2063997" y="334487"/>
                  <a:pt x="2037024" y="361460"/>
                  <a:pt x="2003752" y="361460"/>
                </a:cubicBezTo>
                <a:lnTo>
                  <a:pt x="60245" y="361460"/>
                </a:lnTo>
                <a:cubicBezTo>
                  <a:pt x="26973" y="361460"/>
                  <a:pt x="0" y="334487"/>
                  <a:pt x="0" y="301215"/>
                </a:cubicBezTo>
                <a:lnTo>
                  <a:pt x="0" y="60245"/>
                </a:lnTo>
                <a:close/>
              </a:path>
            </a:pathLst>
          </a:custGeom>
          <a:ln w="9525"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265" tIns="25265" rIns="25265" bIns="2526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</a:pPr>
            <a:r>
              <a:rPr lang="it-IT" sz="1300" b="1" kern="1200" dirty="0" err="1"/>
              <a:t>Coord</a:t>
            </a:r>
            <a:r>
              <a:rPr lang="it-IT" sz="1300" b="1" kern="1200" dirty="0"/>
              <a:t>. Piattaforma 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</a:pPr>
            <a:r>
              <a:rPr lang="it-IT" sz="1300" b="1" kern="1200" dirty="0"/>
              <a:t>Chirurgica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100" dirty="0"/>
              <a:t>M. A. Baglio</a:t>
            </a:r>
            <a:endParaRPr lang="it-IT" sz="1100" kern="1200" dirty="0"/>
          </a:p>
        </p:txBody>
      </p:sp>
      <p:sp>
        <p:nvSpPr>
          <p:cNvPr id="75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2730" y="3046852"/>
            <a:ext cx="129861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COORDINAMENTO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PRONTO SOCCORSO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R. Arcidiacono</a:t>
            </a:r>
          </a:p>
        </p:txBody>
      </p:sp>
      <p:sp>
        <p:nvSpPr>
          <p:cNvPr id="76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5302" y="3881896"/>
            <a:ext cx="129861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COORDINAMENTO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AREA ROSSA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A. Cisternino</a:t>
            </a:r>
          </a:p>
        </p:txBody>
      </p:sp>
      <p:sp>
        <p:nvSpPr>
          <p:cNvPr id="77" name="Figura a mano libera 76"/>
          <p:cNvSpPr/>
          <p:nvPr/>
        </p:nvSpPr>
        <p:spPr>
          <a:xfrm>
            <a:off x="5041594" y="2531045"/>
            <a:ext cx="2223232" cy="466129"/>
          </a:xfrm>
          <a:custGeom>
            <a:avLst/>
            <a:gdLst>
              <a:gd name="connsiteX0" fmla="*/ 0 w 2063997"/>
              <a:gd name="connsiteY0" fmla="*/ 60245 h 361460"/>
              <a:gd name="connsiteX1" fmla="*/ 60245 w 2063997"/>
              <a:gd name="connsiteY1" fmla="*/ 0 h 361460"/>
              <a:gd name="connsiteX2" fmla="*/ 2003752 w 2063997"/>
              <a:gd name="connsiteY2" fmla="*/ 0 h 361460"/>
              <a:gd name="connsiteX3" fmla="*/ 2063997 w 2063997"/>
              <a:gd name="connsiteY3" fmla="*/ 60245 h 361460"/>
              <a:gd name="connsiteX4" fmla="*/ 2063997 w 2063997"/>
              <a:gd name="connsiteY4" fmla="*/ 301215 h 361460"/>
              <a:gd name="connsiteX5" fmla="*/ 2003752 w 2063997"/>
              <a:gd name="connsiteY5" fmla="*/ 361460 h 361460"/>
              <a:gd name="connsiteX6" fmla="*/ 60245 w 2063997"/>
              <a:gd name="connsiteY6" fmla="*/ 361460 h 361460"/>
              <a:gd name="connsiteX7" fmla="*/ 0 w 2063997"/>
              <a:gd name="connsiteY7" fmla="*/ 301215 h 361460"/>
              <a:gd name="connsiteX8" fmla="*/ 0 w 2063997"/>
              <a:gd name="connsiteY8" fmla="*/ 60245 h 36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3997" h="361460">
                <a:moveTo>
                  <a:pt x="0" y="60245"/>
                </a:moveTo>
                <a:cubicBezTo>
                  <a:pt x="0" y="26973"/>
                  <a:pt x="26973" y="0"/>
                  <a:pt x="60245" y="0"/>
                </a:cubicBezTo>
                <a:lnTo>
                  <a:pt x="2003752" y="0"/>
                </a:lnTo>
                <a:cubicBezTo>
                  <a:pt x="2037024" y="0"/>
                  <a:pt x="2063997" y="26973"/>
                  <a:pt x="2063997" y="60245"/>
                </a:cubicBezTo>
                <a:lnTo>
                  <a:pt x="2063997" y="301215"/>
                </a:lnTo>
                <a:cubicBezTo>
                  <a:pt x="2063997" y="334487"/>
                  <a:pt x="2037024" y="361460"/>
                  <a:pt x="2003752" y="361460"/>
                </a:cubicBezTo>
                <a:lnTo>
                  <a:pt x="60245" y="361460"/>
                </a:lnTo>
                <a:cubicBezTo>
                  <a:pt x="26973" y="361460"/>
                  <a:pt x="0" y="334487"/>
                  <a:pt x="0" y="301215"/>
                </a:cubicBezTo>
                <a:lnTo>
                  <a:pt x="0" y="60245"/>
                </a:lnTo>
                <a:close/>
              </a:path>
            </a:pathLst>
          </a:custGeom>
          <a:ln w="9525"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265" tIns="25265" rIns="25265" bIns="2526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</a:pPr>
            <a:r>
              <a:rPr lang="it-IT" sz="1300" b="1" kern="1200" dirty="0" err="1"/>
              <a:t>Coord</a:t>
            </a:r>
            <a:r>
              <a:rPr lang="it-IT" sz="1300" b="1" kern="1200" dirty="0"/>
              <a:t>. Piattaforma 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</a:pPr>
            <a:r>
              <a:rPr lang="it-IT" sz="1300" b="1" kern="1200" dirty="0"/>
              <a:t>Emergenza Urgenza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</a:pPr>
            <a:r>
              <a:rPr lang="it-IT" sz="1100" dirty="0"/>
              <a:t>M. C. Montecchi</a:t>
            </a:r>
            <a:endParaRPr lang="it-IT" sz="1100" kern="1200" dirty="0"/>
          </a:p>
        </p:txBody>
      </p:sp>
      <p:sp>
        <p:nvSpPr>
          <p:cNvPr id="78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3599" y="3047939"/>
            <a:ext cx="129861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COORDINAMENTO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PEDIATRIA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C. Della Ducata</a:t>
            </a:r>
          </a:p>
        </p:txBody>
      </p:sp>
      <p:sp>
        <p:nvSpPr>
          <p:cNvPr id="79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3600" y="3877613"/>
            <a:ext cx="129861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COORDINAMENTO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OSTETRICIA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V. </a:t>
            </a:r>
            <a:r>
              <a:rPr lang="it-IT" altLang="it-IT" sz="1100" dirty="0" err="1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Marastoni</a:t>
            </a:r>
            <a:endParaRPr lang="it-IT" altLang="it-IT" sz="11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</p:txBody>
      </p:sp>
      <p:sp>
        <p:nvSpPr>
          <p:cNvPr id="80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6391" y="3045765"/>
            <a:ext cx="1360765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COORDINAMENTO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RADIOLOGIA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M. Chiesi</a:t>
            </a:r>
          </a:p>
        </p:txBody>
      </p:sp>
      <p:sp>
        <p:nvSpPr>
          <p:cNvPr id="104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6392" y="3883002"/>
            <a:ext cx="1360764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COORDINAMENTO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ENDOSCOPIA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sz="1100" dirty="0"/>
              <a:t>G. </a:t>
            </a:r>
            <a:r>
              <a:rPr lang="it-IT" sz="1100" dirty="0" err="1"/>
              <a:t>Vallefuoco</a:t>
            </a:r>
            <a:endParaRPr lang="it-IT" altLang="it-IT" sz="11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</p:txBody>
      </p:sp>
      <p:sp>
        <p:nvSpPr>
          <p:cNvPr id="120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6393" y="4708881"/>
            <a:ext cx="1360763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COORDINAMENTO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POLIAMBULATORI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S. Chierici</a:t>
            </a:r>
          </a:p>
        </p:txBody>
      </p:sp>
      <p:sp>
        <p:nvSpPr>
          <p:cNvPr id="122" name="Figura a mano libera 121"/>
          <p:cNvSpPr/>
          <p:nvPr/>
        </p:nvSpPr>
        <p:spPr>
          <a:xfrm>
            <a:off x="7641291" y="2520623"/>
            <a:ext cx="2223232" cy="466129"/>
          </a:xfrm>
          <a:custGeom>
            <a:avLst/>
            <a:gdLst>
              <a:gd name="connsiteX0" fmla="*/ 0 w 2063997"/>
              <a:gd name="connsiteY0" fmla="*/ 60245 h 361460"/>
              <a:gd name="connsiteX1" fmla="*/ 60245 w 2063997"/>
              <a:gd name="connsiteY1" fmla="*/ 0 h 361460"/>
              <a:gd name="connsiteX2" fmla="*/ 2003752 w 2063997"/>
              <a:gd name="connsiteY2" fmla="*/ 0 h 361460"/>
              <a:gd name="connsiteX3" fmla="*/ 2063997 w 2063997"/>
              <a:gd name="connsiteY3" fmla="*/ 60245 h 361460"/>
              <a:gd name="connsiteX4" fmla="*/ 2063997 w 2063997"/>
              <a:gd name="connsiteY4" fmla="*/ 301215 h 361460"/>
              <a:gd name="connsiteX5" fmla="*/ 2003752 w 2063997"/>
              <a:gd name="connsiteY5" fmla="*/ 361460 h 361460"/>
              <a:gd name="connsiteX6" fmla="*/ 60245 w 2063997"/>
              <a:gd name="connsiteY6" fmla="*/ 361460 h 361460"/>
              <a:gd name="connsiteX7" fmla="*/ 0 w 2063997"/>
              <a:gd name="connsiteY7" fmla="*/ 301215 h 361460"/>
              <a:gd name="connsiteX8" fmla="*/ 0 w 2063997"/>
              <a:gd name="connsiteY8" fmla="*/ 60245 h 36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3997" h="361460">
                <a:moveTo>
                  <a:pt x="0" y="60245"/>
                </a:moveTo>
                <a:cubicBezTo>
                  <a:pt x="0" y="26973"/>
                  <a:pt x="26973" y="0"/>
                  <a:pt x="60245" y="0"/>
                </a:cubicBezTo>
                <a:lnTo>
                  <a:pt x="2003752" y="0"/>
                </a:lnTo>
                <a:cubicBezTo>
                  <a:pt x="2037024" y="0"/>
                  <a:pt x="2063997" y="26973"/>
                  <a:pt x="2063997" y="60245"/>
                </a:cubicBezTo>
                <a:lnTo>
                  <a:pt x="2063997" y="301215"/>
                </a:lnTo>
                <a:cubicBezTo>
                  <a:pt x="2063997" y="334487"/>
                  <a:pt x="2037024" y="361460"/>
                  <a:pt x="2003752" y="361460"/>
                </a:cubicBezTo>
                <a:lnTo>
                  <a:pt x="60245" y="361460"/>
                </a:lnTo>
                <a:cubicBezTo>
                  <a:pt x="26973" y="361460"/>
                  <a:pt x="0" y="334487"/>
                  <a:pt x="0" y="301215"/>
                </a:cubicBezTo>
                <a:lnTo>
                  <a:pt x="0" y="60245"/>
                </a:lnTo>
                <a:close/>
              </a:path>
            </a:pathLst>
          </a:custGeom>
          <a:ln w="9525"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265" tIns="25265" rIns="25265" bIns="2526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</a:pPr>
            <a:r>
              <a:rPr lang="it-IT" sz="1300" b="1" kern="1200" dirty="0" err="1"/>
              <a:t>Coord</a:t>
            </a:r>
            <a:r>
              <a:rPr lang="it-IT" sz="1300" b="1" kern="1200" dirty="0"/>
              <a:t>. Piattaforma 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</a:pPr>
            <a:r>
              <a:rPr lang="it-IT" sz="1300" b="1" dirty="0"/>
              <a:t>Materno Infantile</a:t>
            </a:r>
            <a:endParaRPr lang="it-IT" sz="1300" b="1" kern="1200" dirty="0"/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100" dirty="0"/>
              <a:t>(*) M. C. Montecchi</a:t>
            </a:r>
            <a:endParaRPr lang="it-IT" sz="1100" kern="1200" dirty="0"/>
          </a:p>
        </p:txBody>
      </p:sp>
      <p:cxnSp>
        <p:nvCxnSpPr>
          <p:cNvPr id="125" name="Connettore 1 124"/>
          <p:cNvCxnSpPr/>
          <p:nvPr/>
        </p:nvCxnSpPr>
        <p:spPr>
          <a:xfrm>
            <a:off x="6087756" y="1110107"/>
            <a:ext cx="0" cy="210361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6" name="Connettore 1 125"/>
          <p:cNvCxnSpPr/>
          <p:nvPr/>
        </p:nvCxnSpPr>
        <p:spPr>
          <a:xfrm>
            <a:off x="96710" y="2458345"/>
            <a:ext cx="9952981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7" name="Connettore 1 126"/>
          <p:cNvCxnSpPr/>
          <p:nvPr/>
        </p:nvCxnSpPr>
        <p:spPr>
          <a:xfrm>
            <a:off x="6087756" y="2107868"/>
            <a:ext cx="0" cy="350477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9" name="Connettore 1 128"/>
          <p:cNvCxnSpPr/>
          <p:nvPr/>
        </p:nvCxnSpPr>
        <p:spPr>
          <a:xfrm>
            <a:off x="5038697" y="2224696"/>
            <a:ext cx="1049059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0" name="Connettore 1 129"/>
          <p:cNvCxnSpPr/>
          <p:nvPr/>
        </p:nvCxnSpPr>
        <p:spPr>
          <a:xfrm>
            <a:off x="6075658" y="2224696"/>
            <a:ext cx="1049059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1" name="Connettore 1 130"/>
          <p:cNvCxnSpPr>
            <a:cxnSpLocks/>
          </p:cNvCxnSpPr>
          <p:nvPr/>
        </p:nvCxnSpPr>
        <p:spPr>
          <a:xfrm>
            <a:off x="105574" y="2458344"/>
            <a:ext cx="0" cy="3498767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2" name="Connettore 1 131"/>
          <p:cNvCxnSpPr/>
          <p:nvPr/>
        </p:nvCxnSpPr>
        <p:spPr>
          <a:xfrm>
            <a:off x="2441338" y="2468479"/>
            <a:ext cx="0" cy="3496892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3" name="Connettore 1 132"/>
          <p:cNvCxnSpPr/>
          <p:nvPr/>
        </p:nvCxnSpPr>
        <p:spPr>
          <a:xfrm>
            <a:off x="5002446" y="2458344"/>
            <a:ext cx="0" cy="1817564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4" name="Connettore 1 133"/>
          <p:cNvCxnSpPr/>
          <p:nvPr/>
        </p:nvCxnSpPr>
        <p:spPr>
          <a:xfrm>
            <a:off x="7641291" y="2458344"/>
            <a:ext cx="0" cy="1817564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5" name="Connettore 1 134"/>
          <p:cNvCxnSpPr/>
          <p:nvPr/>
        </p:nvCxnSpPr>
        <p:spPr>
          <a:xfrm>
            <a:off x="10049691" y="2458345"/>
            <a:ext cx="0" cy="3507026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7" name="Connettore 1 136"/>
          <p:cNvCxnSpPr/>
          <p:nvPr/>
        </p:nvCxnSpPr>
        <p:spPr>
          <a:xfrm>
            <a:off x="115043" y="3439465"/>
            <a:ext cx="408122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8" name="Connettore 1 137"/>
          <p:cNvCxnSpPr/>
          <p:nvPr/>
        </p:nvCxnSpPr>
        <p:spPr>
          <a:xfrm>
            <a:off x="115043" y="4275909"/>
            <a:ext cx="408122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9" name="Connettore 1 138"/>
          <p:cNvCxnSpPr/>
          <p:nvPr/>
        </p:nvCxnSpPr>
        <p:spPr>
          <a:xfrm>
            <a:off x="105574" y="5124574"/>
            <a:ext cx="408122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0" name="Connettore 1 139"/>
          <p:cNvCxnSpPr/>
          <p:nvPr/>
        </p:nvCxnSpPr>
        <p:spPr>
          <a:xfrm>
            <a:off x="2441338" y="3447754"/>
            <a:ext cx="543659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1" name="Connettore 1 140"/>
          <p:cNvCxnSpPr/>
          <p:nvPr/>
        </p:nvCxnSpPr>
        <p:spPr>
          <a:xfrm>
            <a:off x="2441338" y="4275909"/>
            <a:ext cx="543659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2" name="Connettore 1 141"/>
          <p:cNvCxnSpPr/>
          <p:nvPr/>
        </p:nvCxnSpPr>
        <p:spPr>
          <a:xfrm>
            <a:off x="2441338" y="5120640"/>
            <a:ext cx="543659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3" name="Connettore 1 142"/>
          <p:cNvCxnSpPr/>
          <p:nvPr/>
        </p:nvCxnSpPr>
        <p:spPr>
          <a:xfrm>
            <a:off x="2441338" y="5965371"/>
            <a:ext cx="543659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5" name="Connettore 1 144"/>
          <p:cNvCxnSpPr/>
          <p:nvPr/>
        </p:nvCxnSpPr>
        <p:spPr>
          <a:xfrm>
            <a:off x="5002446" y="3447754"/>
            <a:ext cx="460284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6" name="Connettore 1 145"/>
          <p:cNvCxnSpPr/>
          <p:nvPr/>
        </p:nvCxnSpPr>
        <p:spPr>
          <a:xfrm>
            <a:off x="5002446" y="4275909"/>
            <a:ext cx="475237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7" name="Connettore 1 146"/>
          <p:cNvCxnSpPr/>
          <p:nvPr/>
        </p:nvCxnSpPr>
        <p:spPr>
          <a:xfrm>
            <a:off x="7641291" y="3521777"/>
            <a:ext cx="462308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8" name="Connettore 1 147"/>
          <p:cNvCxnSpPr/>
          <p:nvPr/>
        </p:nvCxnSpPr>
        <p:spPr>
          <a:xfrm>
            <a:off x="7641291" y="4275909"/>
            <a:ext cx="462308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9" name="Connettore 1 148"/>
          <p:cNvCxnSpPr/>
          <p:nvPr/>
        </p:nvCxnSpPr>
        <p:spPr>
          <a:xfrm>
            <a:off x="10049691" y="3521777"/>
            <a:ext cx="336700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0" name="Connettore 1 149"/>
          <p:cNvCxnSpPr/>
          <p:nvPr/>
        </p:nvCxnSpPr>
        <p:spPr>
          <a:xfrm>
            <a:off x="10049691" y="4275909"/>
            <a:ext cx="336700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1" name="Connettore 1 150"/>
          <p:cNvCxnSpPr/>
          <p:nvPr/>
        </p:nvCxnSpPr>
        <p:spPr>
          <a:xfrm>
            <a:off x="10049691" y="5120640"/>
            <a:ext cx="336700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2" name="Rettangolo arrotondato 151"/>
          <p:cNvSpPr/>
          <p:nvPr/>
        </p:nvSpPr>
        <p:spPr>
          <a:xfrm>
            <a:off x="280176" y="2413792"/>
            <a:ext cx="1753276" cy="3972287"/>
          </a:xfrm>
          <a:prstGeom prst="roundRect">
            <a:avLst/>
          </a:prstGeom>
          <a:noFill/>
          <a:ln w="3175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3" name="Rettangolo arrotondato 152"/>
          <p:cNvSpPr/>
          <p:nvPr/>
        </p:nvSpPr>
        <p:spPr>
          <a:xfrm>
            <a:off x="2711219" y="2413793"/>
            <a:ext cx="1818372" cy="3972288"/>
          </a:xfrm>
          <a:prstGeom prst="roundRect">
            <a:avLst/>
          </a:prstGeom>
          <a:noFill/>
          <a:ln w="3175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4" name="Rettangolo arrotondato 153"/>
          <p:cNvSpPr/>
          <p:nvPr/>
        </p:nvSpPr>
        <p:spPr>
          <a:xfrm>
            <a:off x="5216194" y="2408298"/>
            <a:ext cx="1828047" cy="2368228"/>
          </a:xfrm>
          <a:prstGeom prst="roundRect">
            <a:avLst/>
          </a:prstGeom>
          <a:noFill/>
          <a:ln w="3175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5" name="Rettangolo arrotondato 154"/>
          <p:cNvSpPr/>
          <p:nvPr/>
        </p:nvSpPr>
        <p:spPr>
          <a:xfrm>
            <a:off x="7889852" y="2413793"/>
            <a:ext cx="1741828" cy="2368228"/>
          </a:xfrm>
          <a:prstGeom prst="roundRect">
            <a:avLst/>
          </a:prstGeom>
          <a:noFill/>
          <a:ln w="3175"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9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9241" y="1784416"/>
            <a:ext cx="1351732" cy="591022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ORGANIZZAZIONE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PROF. SANITARIE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M. C. Montecchi</a:t>
            </a:r>
          </a:p>
        </p:txBody>
      </p:sp>
      <p:sp>
        <p:nvSpPr>
          <p:cNvPr id="81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4539" y="1791633"/>
            <a:ext cx="1351732" cy="591022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PIANIFICAZIONE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PROF. SANITARIE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R. Toni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6905-D8D4-4ACB-B697-16D2C53CAE14}" type="slidenum">
              <a:rPr lang="it-IT" smtClean="0"/>
              <a:t>6</a:t>
            </a:fld>
            <a:endParaRPr lang="it-IT"/>
          </a:p>
        </p:txBody>
      </p:sp>
      <p:sp>
        <p:nvSpPr>
          <p:cNvPr id="64" name="Rettangolo 63"/>
          <p:cNvSpPr/>
          <p:nvPr/>
        </p:nvSpPr>
        <p:spPr>
          <a:xfrm>
            <a:off x="731984" y="6355678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1000" dirty="0">
                <a:solidFill>
                  <a:prstClr val="black"/>
                </a:solidFill>
              </a:rPr>
              <a:t>Note</a:t>
            </a:r>
          </a:p>
          <a:p>
            <a:r>
              <a:rPr lang="it-IT" sz="1000" dirty="0">
                <a:solidFill>
                  <a:prstClr val="black"/>
                </a:solidFill>
              </a:rPr>
              <a:t>(*): ad interim</a:t>
            </a:r>
          </a:p>
          <a:p>
            <a:r>
              <a:rPr lang="it-IT" sz="1000" i="1" dirty="0">
                <a:solidFill>
                  <a:prstClr val="black"/>
                </a:solidFill>
              </a:rPr>
              <a:t>F.F</a:t>
            </a:r>
            <a:r>
              <a:rPr lang="it-IT" sz="1000" dirty="0">
                <a:solidFill>
                  <a:prstClr val="black"/>
                </a:solidFill>
              </a:rPr>
              <a:t>.: facente funzione</a:t>
            </a:r>
          </a:p>
        </p:txBody>
      </p:sp>
      <p:sp>
        <p:nvSpPr>
          <p:cNvPr id="62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6391" y="5542577"/>
            <a:ext cx="1360765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PERCORSI PROTETTI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OSPEDALE-TERRITORIO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P. Capitani</a:t>
            </a:r>
          </a:p>
        </p:txBody>
      </p:sp>
      <p:cxnSp>
        <p:nvCxnSpPr>
          <p:cNvPr id="63" name="Connettore 1 150"/>
          <p:cNvCxnSpPr/>
          <p:nvPr/>
        </p:nvCxnSpPr>
        <p:spPr>
          <a:xfrm>
            <a:off x="10049691" y="5965371"/>
            <a:ext cx="336700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" name="Rectangle 25">
            <a:extLst>
              <a:ext uri="{FF2B5EF4-FFF2-40B4-BE49-F238E27FC236}">
                <a16:creationId xmlns:a16="http://schemas.microsoft.com/office/drawing/2014/main" id="{0E1CB425-75CE-B984-9B1A-AD8D7BF88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696" y="5563411"/>
            <a:ext cx="129861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COORDINAMENTO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LUNGODEGENZA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P. Capitani</a:t>
            </a:r>
          </a:p>
        </p:txBody>
      </p:sp>
      <p:cxnSp>
        <p:nvCxnSpPr>
          <p:cNvPr id="6" name="Connettore 1 138">
            <a:extLst>
              <a:ext uri="{FF2B5EF4-FFF2-40B4-BE49-F238E27FC236}">
                <a16:creationId xmlns:a16="http://schemas.microsoft.com/office/drawing/2014/main" id="{9DFD15FA-DA73-CA94-280F-F81FD18225A1}"/>
              </a:ext>
            </a:extLst>
          </p:cNvPr>
          <p:cNvCxnSpPr/>
          <p:nvPr/>
        </p:nvCxnSpPr>
        <p:spPr>
          <a:xfrm>
            <a:off x="105574" y="5957111"/>
            <a:ext cx="408122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1565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ttore 1 8"/>
          <p:cNvCxnSpPr/>
          <p:nvPr/>
        </p:nvCxnSpPr>
        <p:spPr>
          <a:xfrm>
            <a:off x="0" y="6390450"/>
            <a:ext cx="12192000" cy="37071"/>
          </a:xfrm>
          <a:prstGeom prst="line">
            <a:avLst/>
          </a:prstGeom>
          <a:ln w="19050">
            <a:solidFill>
              <a:srgbClr val="86BF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9105412" y="6504479"/>
            <a:ext cx="17780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>
                <a:solidFill>
                  <a:srgbClr val="0C6EAC"/>
                </a:solidFill>
              </a:rPr>
              <a:t>Ospedale di Sassuolo SpA</a:t>
            </a:r>
            <a:endParaRPr lang="it-IT" sz="2400" dirty="0">
              <a:solidFill>
                <a:srgbClr val="0C6EAC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33" y="266766"/>
            <a:ext cx="1845123" cy="648676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523" y="266766"/>
            <a:ext cx="2619633" cy="697780"/>
          </a:xfrm>
          <a:prstGeom prst="rect">
            <a:avLst/>
          </a:prstGeom>
        </p:spPr>
      </p:pic>
      <p:sp>
        <p:nvSpPr>
          <p:cNvPr id="26" name="Rettangolo 25"/>
          <p:cNvSpPr/>
          <p:nvPr/>
        </p:nvSpPr>
        <p:spPr>
          <a:xfrm>
            <a:off x="3022926" y="15595"/>
            <a:ext cx="6101619" cy="272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rgbClr val="0C6EAC"/>
                </a:solidFill>
              </a:rPr>
              <a:t>Direzione Risorse Umane e Segreteria Generale</a:t>
            </a:r>
          </a:p>
        </p:txBody>
      </p:sp>
      <p:sp>
        <p:nvSpPr>
          <p:cNvPr id="39" name="Rectangle 23">
            <a:extLst>
              <a:ext uri="{FF2B5EF4-FFF2-40B4-BE49-F238E27FC236}">
                <a16:creationId xmlns:a16="http://schemas.microsoft.com/office/drawing/2014/main" id="{626E21DA-034B-6FCA-D111-DF30332F5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1628" y="1548740"/>
            <a:ext cx="1282700" cy="784225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3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DIREZIONE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3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RISORSE UMANE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3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E SEG. GENERALE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3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M. Vitone</a:t>
            </a:r>
          </a:p>
        </p:txBody>
      </p:sp>
      <p:sp>
        <p:nvSpPr>
          <p:cNvPr id="40" name="Line 6">
            <a:extLst>
              <a:ext uri="{FF2B5EF4-FFF2-40B4-BE49-F238E27FC236}">
                <a16:creationId xmlns:a16="http://schemas.microsoft.com/office/drawing/2014/main" id="{CA96124D-A97E-49EA-3CA3-1AF1B95483F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72978" y="2332963"/>
            <a:ext cx="0" cy="976174"/>
          </a:xfrm>
          <a:prstGeom prst="line">
            <a:avLst/>
          </a:prstGeom>
          <a:noFill/>
          <a:ln w="3175" cap="sq">
            <a:solidFill>
              <a:schemeClr val="accent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Line 16">
            <a:extLst>
              <a:ext uri="{FF2B5EF4-FFF2-40B4-BE49-F238E27FC236}">
                <a16:creationId xmlns:a16="http://schemas.microsoft.com/office/drawing/2014/main" id="{FA31403B-AC50-5383-93CA-E60BCE01E4BA}"/>
              </a:ext>
            </a:extLst>
          </p:cNvPr>
          <p:cNvSpPr>
            <a:spLocks noChangeShapeType="1"/>
          </p:cNvSpPr>
          <p:nvPr/>
        </p:nvSpPr>
        <p:spPr bwMode="auto">
          <a:xfrm>
            <a:off x="1834147" y="3093131"/>
            <a:ext cx="8372001" cy="0"/>
          </a:xfrm>
          <a:prstGeom prst="line">
            <a:avLst/>
          </a:prstGeom>
          <a:noFill/>
          <a:ln w="3175" cap="sq">
            <a:solidFill>
              <a:schemeClr val="accent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6" name="Connettore 1 95"/>
          <p:cNvCxnSpPr/>
          <p:nvPr/>
        </p:nvCxnSpPr>
        <p:spPr>
          <a:xfrm>
            <a:off x="1834147" y="3093130"/>
            <a:ext cx="0" cy="229044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7" name="Connettore 1 96"/>
          <p:cNvCxnSpPr/>
          <p:nvPr/>
        </p:nvCxnSpPr>
        <p:spPr>
          <a:xfrm>
            <a:off x="3928558" y="3093131"/>
            <a:ext cx="0" cy="229044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7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003" y="3327072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GESTIONE E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ORGANIZZAZIONE </a:t>
            </a:r>
          </a:p>
          <a:p>
            <a:pPr lvl="0" algn="ctr">
              <a:spcAft>
                <a:spcPts val="60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DEL PERSONALE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I. Mongelli</a:t>
            </a:r>
          </a:p>
        </p:txBody>
      </p:sp>
      <p:sp>
        <p:nvSpPr>
          <p:cNvPr id="38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414" y="3322175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SELEZIONE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ED EMPLOYER</a:t>
            </a:r>
          </a:p>
          <a:p>
            <a:pPr lvl="0" algn="ctr">
              <a:spcAft>
                <a:spcPts val="60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BRANDING</a:t>
            </a:r>
          </a:p>
          <a:p>
            <a:pPr lvl="0" algn="ctr">
              <a:lnSpc>
                <a:spcPct val="80000"/>
              </a:lnSpc>
              <a:defRPr/>
            </a:pPr>
            <a:r>
              <a:rPr lang="it-IT" sz="1100" dirty="0"/>
              <a:t>(*)</a:t>
            </a:r>
            <a:r>
              <a:rPr lang="it-IT" altLang="it-IT" sz="1100" dirty="0"/>
              <a:t> M. Vitone</a:t>
            </a:r>
            <a:endParaRPr lang="it-IT" altLang="it-IT" sz="1100" dirty="0">
              <a:solidFill>
                <a:srgbClr val="000000"/>
              </a:solidFill>
            </a:endParaRPr>
          </a:p>
        </p:txBody>
      </p:sp>
      <p:sp>
        <p:nvSpPr>
          <p:cNvPr id="42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0041" y="3309138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it-IT" altLang="it-IT" sz="1100" b="1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FORMAZIONE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E SVILUPPO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COMPETENZE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/>
              <a:t>L. De </a:t>
            </a:r>
            <a:r>
              <a:rPr lang="it-IT" altLang="it-IT" sz="1100" dirty="0" err="1"/>
              <a:t>Nadai</a:t>
            </a:r>
            <a:endParaRPr lang="it-IT" altLang="it-IT" sz="1100" dirty="0"/>
          </a:p>
          <a:p>
            <a:pPr lvl="0" algn="ctr">
              <a:lnSpc>
                <a:spcPct val="80000"/>
              </a:lnSpc>
              <a:defRPr/>
            </a:pPr>
            <a:endParaRPr lang="it-IT" altLang="it-IT" sz="1100" dirty="0"/>
          </a:p>
        </p:txBody>
      </p:sp>
      <p:sp>
        <p:nvSpPr>
          <p:cNvPr id="44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64004" y="3322175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SERVIZI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GENERALI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it-IT" altLang="it-IT" sz="1100" b="1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sz="1100" dirty="0">
                <a:solidFill>
                  <a:prstClr val="black"/>
                </a:solidFill>
              </a:rPr>
              <a:t>(*) </a:t>
            </a:r>
            <a:r>
              <a:rPr lang="it-IT" altLang="it-IT" sz="1100" dirty="0"/>
              <a:t>I. Mongelli 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6905-D8D4-4ACB-B697-16D2C53CAE14}" type="slidenum">
              <a:rPr lang="it-IT" smtClean="0"/>
              <a:t>7</a:t>
            </a:fld>
            <a:endParaRPr lang="it-IT"/>
          </a:p>
        </p:txBody>
      </p:sp>
      <p:cxnSp>
        <p:nvCxnSpPr>
          <p:cNvPr id="23" name="Connettore 1 22"/>
          <p:cNvCxnSpPr/>
          <p:nvPr/>
        </p:nvCxnSpPr>
        <p:spPr>
          <a:xfrm>
            <a:off x="10206596" y="3093130"/>
            <a:ext cx="0" cy="229044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Connettore 1 23"/>
          <p:cNvCxnSpPr/>
          <p:nvPr/>
        </p:nvCxnSpPr>
        <p:spPr>
          <a:xfrm>
            <a:off x="8191948" y="3093130"/>
            <a:ext cx="0" cy="229044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6625" y="3309138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COMUNICAZIONE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it-IT" altLang="it-IT" sz="1100" b="1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it-IT" altLang="it-IT" sz="1100" b="1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  <a:p>
            <a:pPr lvl="0" algn="ctr">
              <a:lnSpc>
                <a:spcPct val="80000"/>
              </a:lnSpc>
              <a:defRPr/>
            </a:pPr>
            <a:r>
              <a:rPr lang="it-IT" sz="1100" dirty="0"/>
              <a:t>(*)</a:t>
            </a:r>
            <a:r>
              <a:rPr lang="it-IT" altLang="it-IT" sz="1100" dirty="0"/>
              <a:t> M. Vitone</a:t>
            </a:r>
            <a:endParaRPr lang="it-IT" altLang="it-IT" sz="1100" dirty="0">
              <a:solidFill>
                <a:srgbClr val="000000"/>
              </a:solidFill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731984" y="6355678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1000" dirty="0">
                <a:solidFill>
                  <a:prstClr val="black"/>
                </a:solidFill>
              </a:rPr>
              <a:t>Note</a:t>
            </a:r>
          </a:p>
          <a:p>
            <a:r>
              <a:rPr lang="it-IT" sz="1000" dirty="0">
                <a:solidFill>
                  <a:prstClr val="black"/>
                </a:solidFill>
              </a:rPr>
              <a:t>(*): ad interim</a:t>
            </a:r>
          </a:p>
          <a:p>
            <a:r>
              <a:rPr lang="it-IT" sz="1000" i="1" dirty="0">
                <a:solidFill>
                  <a:prstClr val="black"/>
                </a:solidFill>
              </a:rPr>
              <a:t>F.F</a:t>
            </a:r>
            <a:r>
              <a:rPr lang="it-IT" sz="1000" dirty="0">
                <a:solidFill>
                  <a:prstClr val="black"/>
                </a:solidFill>
              </a:rPr>
              <a:t>.: facente funzione</a:t>
            </a:r>
          </a:p>
        </p:txBody>
      </p:sp>
    </p:spTree>
    <p:extLst>
      <p:ext uri="{BB962C8B-B14F-4D97-AF65-F5344CB8AC3E}">
        <p14:creationId xmlns:p14="http://schemas.microsoft.com/office/powerpoint/2010/main" val="1228561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ttore 1 8"/>
          <p:cNvCxnSpPr/>
          <p:nvPr/>
        </p:nvCxnSpPr>
        <p:spPr>
          <a:xfrm>
            <a:off x="0" y="6390450"/>
            <a:ext cx="12192000" cy="37071"/>
          </a:xfrm>
          <a:prstGeom prst="line">
            <a:avLst/>
          </a:prstGeom>
          <a:ln w="19050">
            <a:solidFill>
              <a:srgbClr val="86BF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9105412" y="6504479"/>
            <a:ext cx="17780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>
                <a:solidFill>
                  <a:srgbClr val="0C6EAC"/>
                </a:solidFill>
              </a:rPr>
              <a:t>Ospedale di Sassuolo SpA</a:t>
            </a:r>
            <a:endParaRPr lang="it-IT" sz="2400" dirty="0">
              <a:solidFill>
                <a:srgbClr val="0C6EAC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33" y="266766"/>
            <a:ext cx="1845123" cy="648676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523" y="266766"/>
            <a:ext cx="2619633" cy="697780"/>
          </a:xfrm>
          <a:prstGeom prst="rect">
            <a:avLst/>
          </a:prstGeom>
        </p:spPr>
      </p:pic>
      <p:sp>
        <p:nvSpPr>
          <p:cNvPr id="26" name="Rettangolo 25"/>
          <p:cNvSpPr/>
          <p:nvPr/>
        </p:nvSpPr>
        <p:spPr>
          <a:xfrm>
            <a:off x="3022926" y="15595"/>
            <a:ext cx="6101619" cy="272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rgbClr val="0C6EAC"/>
                </a:solidFill>
              </a:rPr>
              <a:t>Direzione Amministrativa</a:t>
            </a:r>
          </a:p>
        </p:txBody>
      </p:sp>
      <p:sp>
        <p:nvSpPr>
          <p:cNvPr id="39" name="Rectangle 23">
            <a:extLst>
              <a:ext uri="{FF2B5EF4-FFF2-40B4-BE49-F238E27FC236}">
                <a16:creationId xmlns:a16="http://schemas.microsoft.com/office/drawing/2014/main" id="{626E21DA-034B-6FCA-D111-DF30332F5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1628" y="1548740"/>
            <a:ext cx="1282700" cy="784225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3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DIREZIONE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3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AMMINISTRATIVA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3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G. Bagnoli</a:t>
            </a:r>
          </a:p>
        </p:txBody>
      </p:sp>
      <p:sp>
        <p:nvSpPr>
          <p:cNvPr id="40" name="Line 6">
            <a:extLst>
              <a:ext uri="{FF2B5EF4-FFF2-40B4-BE49-F238E27FC236}">
                <a16:creationId xmlns:a16="http://schemas.microsoft.com/office/drawing/2014/main" id="{CA96124D-A97E-49EA-3CA3-1AF1B95483F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72978" y="2336163"/>
            <a:ext cx="0" cy="986011"/>
          </a:xfrm>
          <a:prstGeom prst="line">
            <a:avLst/>
          </a:prstGeom>
          <a:noFill/>
          <a:ln w="3175" cap="sq">
            <a:solidFill>
              <a:schemeClr val="accent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Line 16">
            <a:extLst>
              <a:ext uri="{FF2B5EF4-FFF2-40B4-BE49-F238E27FC236}">
                <a16:creationId xmlns:a16="http://schemas.microsoft.com/office/drawing/2014/main" id="{FA31403B-AC50-5383-93CA-E60BCE01E4BA}"/>
              </a:ext>
            </a:extLst>
          </p:cNvPr>
          <p:cNvSpPr>
            <a:spLocks noChangeShapeType="1"/>
          </p:cNvSpPr>
          <p:nvPr/>
        </p:nvSpPr>
        <p:spPr bwMode="auto">
          <a:xfrm>
            <a:off x="1839494" y="3093131"/>
            <a:ext cx="8366654" cy="0"/>
          </a:xfrm>
          <a:prstGeom prst="line">
            <a:avLst/>
          </a:prstGeom>
          <a:noFill/>
          <a:ln w="3175" cap="sq">
            <a:solidFill>
              <a:schemeClr val="accent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6" name="Connettore 1 95"/>
          <p:cNvCxnSpPr/>
          <p:nvPr/>
        </p:nvCxnSpPr>
        <p:spPr>
          <a:xfrm>
            <a:off x="1839494" y="3093131"/>
            <a:ext cx="0" cy="229044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7" name="Connettore 1 96"/>
          <p:cNvCxnSpPr/>
          <p:nvPr/>
        </p:nvCxnSpPr>
        <p:spPr>
          <a:xfrm>
            <a:off x="3928558" y="3093131"/>
            <a:ext cx="0" cy="229044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9" name="Connettore 1 98"/>
          <p:cNvCxnSpPr/>
          <p:nvPr/>
        </p:nvCxnSpPr>
        <p:spPr>
          <a:xfrm>
            <a:off x="8067592" y="3093131"/>
            <a:ext cx="0" cy="195913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1" name="Connettore 1 100"/>
          <p:cNvCxnSpPr/>
          <p:nvPr/>
        </p:nvCxnSpPr>
        <p:spPr>
          <a:xfrm>
            <a:off x="10206148" y="3093130"/>
            <a:ext cx="0" cy="195913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8" name="Connettore 1 47"/>
          <p:cNvCxnSpPr/>
          <p:nvPr/>
        </p:nvCxnSpPr>
        <p:spPr>
          <a:xfrm>
            <a:off x="6090738" y="2703668"/>
            <a:ext cx="1049059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9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9797" y="2245470"/>
            <a:ext cx="129861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AREA LEGALE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GESTIONE SINISTRI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S. Melotti</a:t>
            </a:r>
          </a:p>
        </p:txBody>
      </p:sp>
      <p:sp>
        <p:nvSpPr>
          <p:cNvPr id="53" name="Line 6">
            <a:extLst>
              <a:ext uri="{FF2B5EF4-FFF2-40B4-BE49-F238E27FC236}">
                <a16:creationId xmlns:a16="http://schemas.microsoft.com/office/drawing/2014/main" id="{CA96124D-A97E-49EA-3CA3-1AF1B95483F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40564" y="2336163"/>
            <a:ext cx="0" cy="1401400"/>
          </a:xfrm>
          <a:prstGeom prst="line">
            <a:avLst/>
          </a:prstGeom>
          <a:ln w="3175">
            <a:prstDash val="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4" name="Connettore 1 53"/>
          <p:cNvCxnSpPr/>
          <p:nvPr/>
        </p:nvCxnSpPr>
        <p:spPr>
          <a:xfrm>
            <a:off x="840564" y="3762102"/>
            <a:ext cx="360222" cy="0"/>
          </a:xfrm>
          <a:prstGeom prst="line">
            <a:avLst/>
          </a:prstGeom>
          <a:ln w="3175">
            <a:prstDash val="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7" name="Connettore 1 46"/>
          <p:cNvCxnSpPr/>
          <p:nvPr/>
        </p:nvCxnSpPr>
        <p:spPr>
          <a:xfrm>
            <a:off x="5082939" y="2703668"/>
            <a:ext cx="1049059" cy="0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0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0786" y="3327072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	PIANIFICAZIONE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OPERATIONS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it-IT" altLang="it-IT" sz="1100" b="1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A. Longo</a:t>
            </a:r>
          </a:p>
        </p:txBody>
      </p:sp>
      <p:sp>
        <p:nvSpPr>
          <p:cNvPr id="51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414" y="3327072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	AMMINISTRAZIONE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E BILANCIO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it-IT" altLang="it-IT" sz="1100" b="1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sz="1100" dirty="0"/>
              <a:t>A. D’</a:t>
            </a:r>
            <a:r>
              <a:rPr lang="it-IT" sz="1100" dirty="0" err="1"/>
              <a:t>incà</a:t>
            </a:r>
            <a:endParaRPr lang="it-IT" altLang="it-IT" sz="11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</p:txBody>
      </p:sp>
      <p:sp>
        <p:nvSpPr>
          <p:cNvPr id="55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3253" y="3322175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	FINANZA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it-IT" altLang="it-IT" sz="1100" b="1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it-IT" altLang="it-IT" sz="1100" b="1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G. </a:t>
            </a:r>
            <a:r>
              <a:rPr lang="it-IT" altLang="it-IT" sz="1100" dirty="0" err="1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Corradini</a:t>
            </a:r>
            <a:endParaRPr lang="it-IT" altLang="it-IT" sz="11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</p:txBody>
      </p:sp>
      <p:sp>
        <p:nvSpPr>
          <p:cNvPr id="56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0966" y="3293413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	BANDI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E GARE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it-IT" altLang="it-IT" sz="1100" b="1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/>
              <a:t>A. </a:t>
            </a:r>
            <a:r>
              <a:rPr lang="it-IT" altLang="it-IT" sz="1100" dirty="0" err="1"/>
              <a:t>Carbini</a:t>
            </a:r>
            <a:endParaRPr lang="it-IT" altLang="it-IT" sz="11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</p:txBody>
      </p:sp>
      <p:sp>
        <p:nvSpPr>
          <p:cNvPr id="57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60028" y="3287526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	TECNOLOGIE 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E INFRASTRUTTURE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it-IT" altLang="it-IT" sz="1100" b="1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S. Rivetti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6905-D8D4-4ACB-B697-16D2C53CAE14}" type="slidenum">
              <a:rPr lang="it-IT" smtClean="0"/>
              <a:t>8</a:t>
            </a:fld>
            <a:endParaRPr lang="it-IT"/>
          </a:p>
        </p:txBody>
      </p:sp>
      <p:sp>
        <p:nvSpPr>
          <p:cNvPr id="35" name="Rectangle 23">
            <a:extLst>
              <a:ext uri="{FF2B5EF4-FFF2-40B4-BE49-F238E27FC236}">
                <a16:creationId xmlns:a16="http://schemas.microsoft.com/office/drawing/2014/main" id="{626E21DA-034B-6FCA-D111-DF30332F5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39" y="1733913"/>
            <a:ext cx="1039920" cy="595397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0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DIREZIONE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0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SANITARIA</a:t>
            </a:r>
          </a:p>
          <a:p>
            <a:pPr lvl="0" algn="ctr">
              <a:defRPr/>
            </a:pPr>
            <a:r>
              <a:rPr lang="it-IT" altLang="it-IT" sz="1000" dirty="0"/>
              <a:t>G. Ciancia</a:t>
            </a:r>
            <a:endParaRPr lang="it-IT" sz="10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</p:txBody>
      </p:sp>
      <p:sp>
        <p:nvSpPr>
          <p:cNvPr id="58" name="Rettangolo 57"/>
          <p:cNvSpPr/>
          <p:nvPr/>
        </p:nvSpPr>
        <p:spPr>
          <a:xfrm>
            <a:off x="731984" y="6355678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1000" dirty="0">
                <a:solidFill>
                  <a:prstClr val="black"/>
                </a:solidFill>
              </a:rPr>
              <a:t>Note</a:t>
            </a:r>
          </a:p>
          <a:p>
            <a:r>
              <a:rPr lang="it-IT" sz="1000" dirty="0">
                <a:solidFill>
                  <a:prstClr val="black"/>
                </a:solidFill>
              </a:rPr>
              <a:t>(*): ad interim</a:t>
            </a:r>
          </a:p>
          <a:p>
            <a:r>
              <a:rPr lang="it-IT" sz="1000" i="1" dirty="0">
                <a:solidFill>
                  <a:prstClr val="black"/>
                </a:solidFill>
              </a:rPr>
              <a:t>F.F</a:t>
            </a:r>
            <a:r>
              <a:rPr lang="it-IT" sz="1000" dirty="0">
                <a:solidFill>
                  <a:prstClr val="black"/>
                </a:solidFill>
              </a:rPr>
              <a:t>.: facente funzione</a:t>
            </a:r>
          </a:p>
        </p:txBody>
      </p:sp>
      <p:sp>
        <p:nvSpPr>
          <p:cNvPr id="52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4322" y="2245470"/>
            <a:ext cx="129861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PIANIFICAZIONE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E CONTROLLO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M. Conti</a:t>
            </a:r>
          </a:p>
        </p:txBody>
      </p:sp>
    </p:spTree>
    <p:extLst>
      <p:ext uri="{BB962C8B-B14F-4D97-AF65-F5344CB8AC3E}">
        <p14:creationId xmlns:p14="http://schemas.microsoft.com/office/powerpoint/2010/main" val="1309835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ttore 1 8"/>
          <p:cNvCxnSpPr/>
          <p:nvPr/>
        </p:nvCxnSpPr>
        <p:spPr>
          <a:xfrm>
            <a:off x="0" y="6390450"/>
            <a:ext cx="12192000" cy="37071"/>
          </a:xfrm>
          <a:prstGeom prst="line">
            <a:avLst/>
          </a:prstGeom>
          <a:ln w="19050">
            <a:solidFill>
              <a:srgbClr val="86BF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9105412" y="6504479"/>
            <a:ext cx="17780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>
                <a:solidFill>
                  <a:srgbClr val="0C6EAC"/>
                </a:solidFill>
              </a:rPr>
              <a:t>Ospedale di Sassuolo SpA</a:t>
            </a:r>
            <a:endParaRPr lang="it-IT" sz="2400" dirty="0">
              <a:solidFill>
                <a:srgbClr val="0C6EAC"/>
              </a:solidFill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33" y="266766"/>
            <a:ext cx="1845123" cy="648676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523" y="266766"/>
            <a:ext cx="2619633" cy="697780"/>
          </a:xfrm>
          <a:prstGeom prst="rect">
            <a:avLst/>
          </a:prstGeom>
        </p:spPr>
      </p:pic>
      <p:sp>
        <p:nvSpPr>
          <p:cNvPr id="26" name="Rettangolo 25"/>
          <p:cNvSpPr/>
          <p:nvPr/>
        </p:nvSpPr>
        <p:spPr>
          <a:xfrm>
            <a:off x="3022926" y="15595"/>
            <a:ext cx="6101619" cy="272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rgbClr val="0C6EAC"/>
                </a:solidFill>
              </a:rPr>
              <a:t>Sistemi Informativi</a:t>
            </a:r>
          </a:p>
        </p:txBody>
      </p:sp>
      <p:sp>
        <p:nvSpPr>
          <p:cNvPr id="39" name="Rectangle 23">
            <a:extLst>
              <a:ext uri="{FF2B5EF4-FFF2-40B4-BE49-F238E27FC236}">
                <a16:creationId xmlns:a16="http://schemas.microsoft.com/office/drawing/2014/main" id="{626E21DA-034B-6FCA-D111-DF30332F5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1628" y="1548740"/>
            <a:ext cx="1282700" cy="784225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3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SISTEMI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3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INFORMATIVI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3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S. </a:t>
            </a:r>
            <a:r>
              <a:rPr lang="it-IT" sz="1300" dirty="0" err="1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Sighinolfi</a:t>
            </a:r>
            <a:endParaRPr lang="it-IT" sz="13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</p:txBody>
      </p:sp>
      <p:sp>
        <p:nvSpPr>
          <p:cNvPr id="40" name="Line 6">
            <a:extLst>
              <a:ext uri="{FF2B5EF4-FFF2-40B4-BE49-F238E27FC236}">
                <a16:creationId xmlns:a16="http://schemas.microsoft.com/office/drawing/2014/main" id="{CA96124D-A97E-49EA-3CA3-1AF1B95483F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72978" y="2332965"/>
            <a:ext cx="0" cy="760166"/>
          </a:xfrm>
          <a:prstGeom prst="line">
            <a:avLst/>
          </a:prstGeom>
          <a:noFill/>
          <a:ln w="3175" cap="sq">
            <a:solidFill>
              <a:schemeClr val="accent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Line 16">
            <a:extLst>
              <a:ext uri="{FF2B5EF4-FFF2-40B4-BE49-F238E27FC236}">
                <a16:creationId xmlns:a16="http://schemas.microsoft.com/office/drawing/2014/main" id="{FA31403B-AC50-5383-93CA-E60BCE01E4BA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7894" y="3093131"/>
            <a:ext cx="2517197" cy="0"/>
          </a:xfrm>
          <a:prstGeom prst="line">
            <a:avLst/>
          </a:prstGeom>
          <a:noFill/>
          <a:ln w="3175" cap="sq">
            <a:solidFill>
              <a:schemeClr val="accent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7" name="Connettore 1 96"/>
          <p:cNvCxnSpPr/>
          <p:nvPr/>
        </p:nvCxnSpPr>
        <p:spPr>
          <a:xfrm>
            <a:off x="4807894" y="3093131"/>
            <a:ext cx="0" cy="191912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Connettore 1 23"/>
          <p:cNvCxnSpPr/>
          <p:nvPr/>
        </p:nvCxnSpPr>
        <p:spPr>
          <a:xfrm>
            <a:off x="7325091" y="3093131"/>
            <a:ext cx="0" cy="191912"/>
          </a:xfrm>
          <a:prstGeom prst="line">
            <a:avLst/>
          </a:prstGeom>
          <a:ln w="3175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9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7341" y="3289412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	ASSISTENZA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SOFTWARE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it-IT" altLang="it-IT" sz="1100" b="1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(*) S. </a:t>
            </a:r>
            <a:r>
              <a:rPr lang="it-IT" altLang="it-IT" sz="1100" dirty="0" err="1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Sighinolfi</a:t>
            </a:r>
            <a:endParaRPr lang="it-IT" altLang="it-IT" sz="11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</p:txBody>
      </p:sp>
      <p:sp>
        <p:nvSpPr>
          <p:cNvPr id="20" name="Rectangle 25">
            <a:extLst>
              <a:ext uri="{FF2B5EF4-FFF2-40B4-BE49-F238E27FC236}">
                <a16:creationId xmlns:a16="http://schemas.microsoft.com/office/drawing/2014/main" id="{A3B6DF93-D2C2-45D9-31B3-115A0D44C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4328" y="3289412"/>
            <a:ext cx="1284287" cy="7874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	INFRASTRUTTURA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b="1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HW E SICUREZZA</a:t>
            </a: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it-IT" altLang="it-IT" sz="1100" b="1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  <a:p>
            <a:pPr lvl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it-IT" altLang="it-IT" sz="11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(*) S. </a:t>
            </a:r>
            <a:r>
              <a:rPr lang="it-IT" altLang="it-IT" sz="1100" dirty="0" err="1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Sighinolfi</a:t>
            </a:r>
            <a:endParaRPr lang="it-IT" altLang="it-IT" sz="11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66905-D8D4-4ACB-B697-16D2C53CAE14}" type="slidenum">
              <a:rPr lang="it-IT" smtClean="0"/>
              <a:t>9</a:t>
            </a:fld>
            <a:endParaRPr lang="it-IT"/>
          </a:p>
        </p:txBody>
      </p:sp>
      <p:sp>
        <p:nvSpPr>
          <p:cNvPr id="17" name="Rettangolo 16"/>
          <p:cNvSpPr/>
          <p:nvPr/>
        </p:nvSpPr>
        <p:spPr>
          <a:xfrm>
            <a:off x="731984" y="6355678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1000" dirty="0">
                <a:solidFill>
                  <a:prstClr val="black"/>
                </a:solidFill>
              </a:rPr>
              <a:t>Note</a:t>
            </a:r>
          </a:p>
          <a:p>
            <a:r>
              <a:rPr lang="it-IT" sz="1000" dirty="0">
                <a:solidFill>
                  <a:prstClr val="black"/>
                </a:solidFill>
              </a:rPr>
              <a:t>(*): ad interim</a:t>
            </a:r>
          </a:p>
          <a:p>
            <a:r>
              <a:rPr lang="it-IT" sz="1000" i="1" dirty="0">
                <a:solidFill>
                  <a:prstClr val="black"/>
                </a:solidFill>
              </a:rPr>
              <a:t>F.F</a:t>
            </a:r>
            <a:r>
              <a:rPr lang="it-IT" sz="1000" dirty="0">
                <a:solidFill>
                  <a:prstClr val="black"/>
                </a:solidFill>
              </a:rPr>
              <a:t>.: facente funzione</a:t>
            </a:r>
          </a:p>
        </p:txBody>
      </p:sp>
    </p:spTree>
    <p:extLst>
      <p:ext uri="{BB962C8B-B14F-4D97-AF65-F5344CB8AC3E}">
        <p14:creationId xmlns:p14="http://schemas.microsoft.com/office/powerpoint/2010/main" val="19456319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1849</TotalTime>
  <Words>875</Words>
  <Application>Microsoft Office PowerPoint</Application>
  <PresentationFormat>Widescreen</PresentationFormat>
  <Paragraphs>355</Paragraphs>
  <Slides>9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DejaVu Sans</vt:lpstr>
      <vt:lpstr>Grape Demo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Matteo Giannacco</dc:creator>
  <cp:lastModifiedBy>Licia Sechi</cp:lastModifiedBy>
  <cp:revision>99</cp:revision>
  <cp:lastPrinted>2025-10-16T09:21:22Z</cp:lastPrinted>
  <dcterms:created xsi:type="dcterms:W3CDTF">2021-05-25T09:52:34Z</dcterms:created>
  <dcterms:modified xsi:type="dcterms:W3CDTF">2026-11-03T12:41:07Z</dcterms:modified>
</cp:coreProperties>
</file>