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FFD579"/>
    <a:srgbClr val="005493"/>
    <a:srgbClr val="941100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3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49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60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6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11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39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67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12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57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5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07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E968-7185-43E4-9C3F-60ECD56E0CD0}" type="datetimeFigureOut">
              <a:rPr lang="it-IT" smtClean="0"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61A-FF60-4A59-9CCC-CBF630485E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55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ormazione@ospedalesassuolo.i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1">
            <a:extLst>
              <a:ext uri="{FF2B5EF4-FFF2-40B4-BE49-F238E27FC236}">
                <a16:creationId xmlns:a16="http://schemas.microsoft.com/office/drawing/2014/main" xmlns="" id="{7B700078-DE0D-EF40-9AAC-C674646535F7}"/>
              </a:ext>
            </a:extLst>
          </p:cNvPr>
          <p:cNvSpPr/>
          <p:nvPr/>
        </p:nvSpPr>
        <p:spPr>
          <a:xfrm>
            <a:off x="2337727" y="116387"/>
            <a:ext cx="6192124" cy="11031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DA2DDAB-118C-4145-B95A-D822E2C51672}"/>
              </a:ext>
            </a:extLst>
          </p:cNvPr>
          <p:cNvSpPr txBox="1"/>
          <p:nvPr/>
        </p:nvSpPr>
        <p:spPr>
          <a:xfrm>
            <a:off x="2337727" y="159743"/>
            <a:ext cx="63032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arlito" panose="020F0502020204030204" pitchFamily="34" charset="0"/>
                <a:cs typeface="Carlito" panose="020F0502020204030204" pitchFamily="34" charset="0"/>
              </a:rPr>
              <a:t>IL DRENAGGIO TORACICO </a:t>
            </a:r>
          </a:p>
          <a:p>
            <a:pPr algn="ctr"/>
            <a:r>
              <a:rPr lang="it-IT" sz="2400" b="1" dirty="0">
                <a:latin typeface="Carlito" panose="020F0502020204030204" pitchFamily="34" charset="0"/>
                <a:cs typeface="Carlito" panose="020F0502020204030204" pitchFamily="34" charset="0"/>
              </a:rPr>
              <a:t>IN PRONTO SOCCORSO: </a:t>
            </a:r>
            <a:r>
              <a:rPr lang="it-IT" sz="2400" b="1" dirty="0" smtClean="0">
                <a:latin typeface="Carlito" panose="020F0502020204030204" pitchFamily="34" charset="0"/>
                <a:cs typeface="Carlito" panose="020F0502020204030204" pitchFamily="34" charset="0"/>
              </a:rPr>
              <a:t>come</a:t>
            </a:r>
            <a:r>
              <a:rPr lang="it-IT" sz="2400" b="1" dirty="0">
                <a:latin typeface="Carlito" panose="020F0502020204030204" pitchFamily="34" charset="0"/>
                <a:cs typeface="Carlito" panose="020F0502020204030204" pitchFamily="34" charset="0"/>
              </a:rPr>
              <a:t>, quando e perché</a:t>
            </a:r>
          </a:p>
          <a:p>
            <a:pPr algn="ctr"/>
            <a:r>
              <a:rPr lang="it-IT" sz="1600" b="1" i="1" dirty="0">
                <a:latin typeface="Carlito" panose="020F0502020204030204" pitchFamily="34" charset="0"/>
                <a:cs typeface="Carlito" panose="020F0502020204030204" pitchFamily="34" charset="0"/>
              </a:rPr>
              <a:t>Corso teorico-pratico</a:t>
            </a:r>
          </a:p>
        </p:txBody>
      </p:sp>
      <p:sp>
        <p:nvSpPr>
          <p:cNvPr id="5" name="Rettangolo arrotondato 14">
            <a:extLst>
              <a:ext uri="{FF2B5EF4-FFF2-40B4-BE49-F238E27FC236}">
                <a16:creationId xmlns:a16="http://schemas.microsoft.com/office/drawing/2014/main" xmlns="" id="{30474C6E-2D4B-7843-A3CD-EB273703E24E}"/>
              </a:ext>
            </a:extLst>
          </p:cNvPr>
          <p:cNvSpPr/>
          <p:nvPr/>
        </p:nvSpPr>
        <p:spPr>
          <a:xfrm>
            <a:off x="4583153" y="1869361"/>
            <a:ext cx="3496004" cy="1945504"/>
          </a:xfrm>
          <a:prstGeom prst="roundRect">
            <a:avLst/>
          </a:prstGeom>
          <a:solidFill>
            <a:srgbClr val="9411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Ospedale di Sassuolo </a:t>
            </a:r>
          </a:p>
          <a:p>
            <a:pPr algn="ctr"/>
            <a:r>
              <a:rPr lang="it-IT" sz="2000" b="1" dirty="0"/>
              <a:t>SALA CONFERENZE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31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>
                <a:solidFill>
                  <a:schemeClr val="bg1"/>
                </a:solidFill>
              </a:rPr>
              <a:t>Maggio 2021</a:t>
            </a:r>
          </a:p>
          <a:p>
            <a:pPr algn="ctr"/>
            <a:r>
              <a:rPr lang="it-IT" dirty="0"/>
              <a:t>Ore 14:30-18:30</a:t>
            </a:r>
          </a:p>
        </p:txBody>
      </p:sp>
      <p:sp>
        <p:nvSpPr>
          <p:cNvPr id="6" name="Rettangolo arrotondato 15">
            <a:extLst>
              <a:ext uri="{FF2B5EF4-FFF2-40B4-BE49-F238E27FC236}">
                <a16:creationId xmlns:a16="http://schemas.microsoft.com/office/drawing/2014/main" xmlns="" id="{58789C7D-35B8-3146-9B04-1881C9B20696}"/>
              </a:ext>
            </a:extLst>
          </p:cNvPr>
          <p:cNvSpPr/>
          <p:nvPr/>
        </p:nvSpPr>
        <p:spPr>
          <a:xfrm>
            <a:off x="7371636" y="5883327"/>
            <a:ext cx="4714396" cy="8309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>
                <a:solidFill>
                  <a:schemeClr val="tx1"/>
                </a:solidFill>
              </a:rPr>
              <a:t>Modalità di iscrizione</a:t>
            </a:r>
            <a:r>
              <a:rPr lang="it-IT" sz="1600" dirty="0">
                <a:solidFill>
                  <a:srgbClr val="C00000"/>
                </a:solidFill>
              </a:rPr>
              <a:t>: </a:t>
            </a:r>
            <a:r>
              <a:rPr lang="it-IT" sz="1600" b="1" dirty="0">
                <a:solidFill>
                  <a:schemeClr val="tx1"/>
                </a:solidFill>
              </a:rPr>
              <a:t>iscrizione obbligatoria </a:t>
            </a:r>
            <a:r>
              <a:rPr lang="it-IT" sz="1600" dirty="0">
                <a:solidFill>
                  <a:schemeClr val="tx1"/>
                </a:solidFill>
              </a:rPr>
              <a:t>presso</a:t>
            </a:r>
          </a:p>
          <a:p>
            <a:r>
              <a:rPr lang="it-IT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formazione@ospedalesassuolo.it</a:t>
            </a:r>
            <a:endParaRPr lang="it-IT" sz="1600" dirty="0">
              <a:solidFill>
                <a:schemeClr val="tx1"/>
              </a:solidFill>
            </a:endParaRPr>
          </a:p>
          <a:p>
            <a:r>
              <a:rPr lang="it-IT" sz="1600" dirty="0" err="1">
                <a:solidFill>
                  <a:schemeClr val="tx1"/>
                </a:solidFill>
              </a:rPr>
              <a:t>Tel</a:t>
            </a:r>
            <a:r>
              <a:rPr lang="it-IT" sz="1600" dirty="0">
                <a:solidFill>
                  <a:schemeClr val="tx1"/>
                </a:solidFill>
              </a:rPr>
              <a:t>: 0536.846666 – 846760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A4DE2D03-58DC-044F-8043-31C309C91F9B}"/>
              </a:ext>
            </a:extLst>
          </p:cNvPr>
          <p:cNvSpPr txBox="1"/>
          <p:nvPr/>
        </p:nvSpPr>
        <p:spPr>
          <a:xfrm>
            <a:off x="7371636" y="5233481"/>
            <a:ext cx="42400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cs typeface="Calibri" panose="020F0502020204030204" pitchFamily="34" charset="0"/>
              </a:rPr>
              <a:t>Destinatari </a:t>
            </a:r>
          </a:p>
          <a:p>
            <a:pPr algn="just"/>
            <a:r>
              <a:rPr lang="it-IT" sz="1400" dirty="0">
                <a:cs typeface="Calibri" panose="020F0502020204030204" pitchFamily="34" charset="0"/>
              </a:rPr>
              <a:t>Il corso è rivolto al personale Medico ed Infermieristico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0028DB48-9009-4440-8A60-4F95375B40B1}"/>
              </a:ext>
            </a:extLst>
          </p:cNvPr>
          <p:cNvSpPr txBox="1"/>
          <p:nvPr/>
        </p:nvSpPr>
        <p:spPr>
          <a:xfrm>
            <a:off x="280583" y="1964462"/>
            <a:ext cx="3740725" cy="4555093"/>
          </a:xfrm>
          <a:custGeom>
            <a:avLst/>
            <a:gdLst>
              <a:gd name="connsiteX0" fmla="*/ 0 w 3740725"/>
              <a:gd name="connsiteY0" fmla="*/ 0 h 4555093"/>
              <a:gd name="connsiteX1" fmla="*/ 496982 w 3740725"/>
              <a:gd name="connsiteY1" fmla="*/ 0 h 4555093"/>
              <a:gd name="connsiteX2" fmla="*/ 919150 w 3740725"/>
              <a:gd name="connsiteY2" fmla="*/ 0 h 4555093"/>
              <a:gd name="connsiteX3" fmla="*/ 1528353 w 3740725"/>
              <a:gd name="connsiteY3" fmla="*/ 0 h 4555093"/>
              <a:gd name="connsiteX4" fmla="*/ 2025335 w 3740725"/>
              <a:gd name="connsiteY4" fmla="*/ 0 h 4555093"/>
              <a:gd name="connsiteX5" fmla="*/ 2522317 w 3740725"/>
              <a:gd name="connsiteY5" fmla="*/ 0 h 4555093"/>
              <a:gd name="connsiteX6" fmla="*/ 3131521 w 3740725"/>
              <a:gd name="connsiteY6" fmla="*/ 0 h 4555093"/>
              <a:gd name="connsiteX7" fmla="*/ 3740725 w 3740725"/>
              <a:gd name="connsiteY7" fmla="*/ 0 h 4555093"/>
              <a:gd name="connsiteX8" fmla="*/ 3740725 w 3740725"/>
              <a:gd name="connsiteY8" fmla="*/ 660488 h 4555093"/>
              <a:gd name="connsiteX9" fmla="*/ 3740725 w 3740725"/>
              <a:gd name="connsiteY9" fmla="*/ 1138773 h 4555093"/>
              <a:gd name="connsiteX10" fmla="*/ 3740725 w 3740725"/>
              <a:gd name="connsiteY10" fmla="*/ 1617058 h 4555093"/>
              <a:gd name="connsiteX11" fmla="*/ 3740725 w 3740725"/>
              <a:gd name="connsiteY11" fmla="*/ 2186445 h 4555093"/>
              <a:gd name="connsiteX12" fmla="*/ 3740725 w 3740725"/>
              <a:gd name="connsiteY12" fmla="*/ 2801382 h 4555093"/>
              <a:gd name="connsiteX13" fmla="*/ 3740725 w 3740725"/>
              <a:gd name="connsiteY13" fmla="*/ 3234116 h 4555093"/>
              <a:gd name="connsiteX14" fmla="*/ 3740725 w 3740725"/>
              <a:gd name="connsiteY14" fmla="*/ 3803503 h 4555093"/>
              <a:gd name="connsiteX15" fmla="*/ 3740725 w 3740725"/>
              <a:gd name="connsiteY15" fmla="*/ 4555093 h 4555093"/>
              <a:gd name="connsiteX16" fmla="*/ 3206336 w 3740725"/>
              <a:gd name="connsiteY16" fmla="*/ 4555093 h 4555093"/>
              <a:gd name="connsiteX17" fmla="*/ 2597132 w 3740725"/>
              <a:gd name="connsiteY17" fmla="*/ 4555093 h 4555093"/>
              <a:gd name="connsiteX18" fmla="*/ 2062743 w 3740725"/>
              <a:gd name="connsiteY18" fmla="*/ 4555093 h 4555093"/>
              <a:gd name="connsiteX19" fmla="*/ 1640575 w 3740725"/>
              <a:gd name="connsiteY19" fmla="*/ 4555093 h 4555093"/>
              <a:gd name="connsiteX20" fmla="*/ 1181000 w 3740725"/>
              <a:gd name="connsiteY20" fmla="*/ 4555093 h 4555093"/>
              <a:gd name="connsiteX21" fmla="*/ 571797 w 3740725"/>
              <a:gd name="connsiteY21" fmla="*/ 4555093 h 4555093"/>
              <a:gd name="connsiteX22" fmla="*/ 0 w 3740725"/>
              <a:gd name="connsiteY22" fmla="*/ 4555093 h 4555093"/>
              <a:gd name="connsiteX23" fmla="*/ 0 w 3740725"/>
              <a:gd name="connsiteY23" fmla="*/ 4076808 h 4555093"/>
              <a:gd name="connsiteX24" fmla="*/ 0 w 3740725"/>
              <a:gd name="connsiteY24" fmla="*/ 3552973 h 4555093"/>
              <a:gd name="connsiteX25" fmla="*/ 0 w 3740725"/>
              <a:gd name="connsiteY25" fmla="*/ 3120239 h 4555093"/>
              <a:gd name="connsiteX26" fmla="*/ 0 w 3740725"/>
              <a:gd name="connsiteY26" fmla="*/ 2687505 h 4555093"/>
              <a:gd name="connsiteX27" fmla="*/ 0 w 3740725"/>
              <a:gd name="connsiteY27" fmla="*/ 2072567 h 4555093"/>
              <a:gd name="connsiteX28" fmla="*/ 0 w 3740725"/>
              <a:gd name="connsiteY28" fmla="*/ 1594283 h 4555093"/>
              <a:gd name="connsiteX29" fmla="*/ 0 w 3740725"/>
              <a:gd name="connsiteY29" fmla="*/ 933794 h 4555093"/>
              <a:gd name="connsiteX30" fmla="*/ 0 w 3740725"/>
              <a:gd name="connsiteY30" fmla="*/ 0 h 45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740725" h="4555093" extrusionOk="0">
                <a:moveTo>
                  <a:pt x="0" y="0"/>
                </a:moveTo>
                <a:cubicBezTo>
                  <a:pt x="216061" y="-29969"/>
                  <a:pt x="310861" y="48216"/>
                  <a:pt x="496982" y="0"/>
                </a:cubicBezTo>
                <a:cubicBezTo>
                  <a:pt x="683103" y="-48216"/>
                  <a:pt x="710777" y="46291"/>
                  <a:pt x="919150" y="0"/>
                </a:cubicBezTo>
                <a:cubicBezTo>
                  <a:pt x="1127523" y="-46291"/>
                  <a:pt x="1308239" y="67047"/>
                  <a:pt x="1528353" y="0"/>
                </a:cubicBezTo>
                <a:cubicBezTo>
                  <a:pt x="1748467" y="-67047"/>
                  <a:pt x="1818313" y="14640"/>
                  <a:pt x="2025335" y="0"/>
                </a:cubicBezTo>
                <a:cubicBezTo>
                  <a:pt x="2232357" y="-14640"/>
                  <a:pt x="2346486" y="30659"/>
                  <a:pt x="2522317" y="0"/>
                </a:cubicBezTo>
                <a:cubicBezTo>
                  <a:pt x="2698148" y="-30659"/>
                  <a:pt x="2929754" y="13185"/>
                  <a:pt x="3131521" y="0"/>
                </a:cubicBezTo>
                <a:cubicBezTo>
                  <a:pt x="3333288" y="-13185"/>
                  <a:pt x="3561155" y="39833"/>
                  <a:pt x="3740725" y="0"/>
                </a:cubicBezTo>
                <a:cubicBezTo>
                  <a:pt x="3793276" y="207257"/>
                  <a:pt x="3728759" y="417409"/>
                  <a:pt x="3740725" y="660488"/>
                </a:cubicBezTo>
                <a:cubicBezTo>
                  <a:pt x="3752691" y="903567"/>
                  <a:pt x="3706716" y="1004024"/>
                  <a:pt x="3740725" y="1138773"/>
                </a:cubicBezTo>
                <a:cubicBezTo>
                  <a:pt x="3774734" y="1273523"/>
                  <a:pt x="3705978" y="1408990"/>
                  <a:pt x="3740725" y="1617058"/>
                </a:cubicBezTo>
                <a:cubicBezTo>
                  <a:pt x="3775472" y="1825127"/>
                  <a:pt x="3707550" y="1954966"/>
                  <a:pt x="3740725" y="2186445"/>
                </a:cubicBezTo>
                <a:cubicBezTo>
                  <a:pt x="3773900" y="2417924"/>
                  <a:pt x="3713422" y="2638977"/>
                  <a:pt x="3740725" y="2801382"/>
                </a:cubicBezTo>
                <a:cubicBezTo>
                  <a:pt x="3768028" y="2963787"/>
                  <a:pt x="3701620" y="3092819"/>
                  <a:pt x="3740725" y="3234116"/>
                </a:cubicBezTo>
                <a:cubicBezTo>
                  <a:pt x="3779830" y="3375413"/>
                  <a:pt x="3721483" y="3528199"/>
                  <a:pt x="3740725" y="3803503"/>
                </a:cubicBezTo>
                <a:cubicBezTo>
                  <a:pt x="3759967" y="4078807"/>
                  <a:pt x="3736278" y="4259481"/>
                  <a:pt x="3740725" y="4555093"/>
                </a:cubicBezTo>
                <a:cubicBezTo>
                  <a:pt x="3482302" y="4616043"/>
                  <a:pt x="3415418" y="4554833"/>
                  <a:pt x="3206336" y="4555093"/>
                </a:cubicBezTo>
                <a:cubicBezTo>
                  <a:pt x="2997254" y="4555353"/>
                  <a:pt x="2854371" y="4504352"/>
                  <a:pt x="2597132" y="4555093"/>
                </a:cubicBezTo>
                <a:cubicBezTo>
                  <a:pt x="2339893" y="4605834"/>
                  <a:pt x="2328657" y="4532123"/>
                  <a:pt x="2062743" y="4555093"/>
                </a:cubicBezTo>
                <a:cubicBezTo>
                  <a:pt x="1796829" y="4578063"/>
                  <a:pt x="1779237" y="4529407"/>
                  <a:pt x="1640575" y="4555093"/>
                </a:cubicBezTo>
                <a:cubicBezTo>
                  <a:pt x="1501913" y="4580779"/>
                  <a:pt x="1303696" y="4506003"/>
                  <a:pt x="1181000" y="4555093"/>
                </a:cubicBezTo>
                <a:cubicBezTo>
                  <a:pt x="1058304" y="4604183"/>
                  <a:pt x="769331" y="4496341"/>
                  <a:pt x="571797" y="4555093"/>
                </a:cubicBezTo>
                <a:cubicBezTo>
                  <a:pt x="374263" y="4613845"/>
                  <a:pt x="231584" y="4552523"/>
                  <a:pt x="0" y="4555093"/>
                </a:cubicBezTo>
                <a:cubicBezTo>
                  <a:pt x="-20650" y="4356486"/>
                  <a:pt x="11938" y="4270797"/>
                  <a:pt x="0" y="4076808"/>
                </a:cubicBezTo>
                <a:cubicBezTo>
                  <a:pt x="-11938" y="3882819"/>
                  <a:pt x="5554" y="3763033"/>
                  <a:pt x="0" y="3552973"/>
                </a:cubicBezTo>
                <a:cubicBezTo>
                  <a:pt x="-5554" y="3342914"/>
                  <a:pt x="31199" y="3287506"/>
                  <a:pt x="0" y="3120239"/>
                </a:cubicBezTo>
                <a:cubicBezTo>
                  <a:pt x="-31199" y="2952972"/>
                  <a:pt x="30736" y="2782650"/>
                  <a:pt x="0" y="2687505"/>
                </a:cubicBezTo>
                <a:cubicBezTo>
                  <a:pt x="-30736" y="2592360"/>
                  <a:pt x="19950" y="2271209"/>
                  <a:pt x="0" y="2072567"/>
                </a:cubicBezTo>
                <a:cubicBezTo>
                  <a:pt x="-19950" y="1873925"/>
                  <a:pt x="53672" y="1748115"/>
                  <a:pt x="0" y="1594283"/>
                </a:cubicBezTo>
                <a:cubicBezTo>
                  <a:pt x="-53672" y="1440451"/>
                  <a:pt x="62070" y="1077350"/>
                  <a:pt x="0" y="933794"/>
                </a:cubicBezTo>
                <a:cubicBezTo>
                  <a:pt x="-62070" y="790238"/>
                  <a:pt x="58304" y="236664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accent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it-IT" sz="1700" b="1" dirty="0">
                <a:cs typeface="Calibri" panose="020F0502020204030204" pitchFamily="34" charset="0"/>
              </a:rPr>
              <a:t>Contenuto e moduli:</a:t>
            </a:r>
          </a:p>
          <a:p>
            <a:endParaRPr lang="it-IT" sz="1700" b="1" dirty="0"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La patologia pleurica in urgenza: PNX e  versamenti  (Dr. Parise)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Il drenaggio pleurico a Sassuolo: dove, quando e perché (Dr. Parise)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La gestione infermieristica in urgenza della patologia pleurica: dal triage al drenaggio (</a:t>
            </a:r>
            <a:r>
              <a:rPr lang="it-IT" sz="1400" dirty="0" err="1"/>
              <a:t>Inf</a:t>
            </a:r>
            <a:r>
              <a:rPr lang="it-IT" sz="1400" dirty="0"/>
              <a:t>. </a:t>
            </a:r>
            <a:r>
              <a:rPr lang="it-IT" sz="1400" dirty="0" err="1"/>
              <a:t>Ruggi</a:t>
            </a:r>
            <a:r>
              <a:rPr lang="it-IT" sz="1400" dirty="0"/>
              <a:t> e Giunzioni)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Il posizionamento del drenaggio toracico in urgenza (Dr. Di Prima)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Drenaggi alternativi: </a:t>
            </a:r>
            <a:r>
              <a:rPr lang="it-IT" sz="1400" dirty="0" err="1"/>
              <a:t>Pig</a:t>
            </a:r>
            <a:r>
              <a:rPr lang="it-IT" sz="1400" dirty="0"/>
              <a:t> </a:t>
            </a:r>
            <a:r>
              <a:rPr lang="it-IT" sz="1400" dirty="0" err="1"/>
              <a:t>tail</a:t>
            </a:r>
            <a:r>
              <a:rPr lang="it-IT" sz="1400" dirty="0"/>
              <a:t>, </a:t>
            </a:r>
            <a:r>
              <a:rPr lang="it-IT" sz="1400" dirty="0" err="1"/>
              <a:t>Pleurocath</a:t>
            </a:r>
            <a:r>
              <a:rPr lang="it-IT" sz="1400" dirty="0"/>
              <a:t>, CVC (Dr. Barchetti)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La gestione del drenaggio toracico in reparto (</a:t>
            </a:r>
            <a:r>
              <a:rPr lang="it-IT" sz="1400" dirty="0" err="1"/>
              <a:t>Inf</a:t>
            </a:r>
            <a:r>
              <a:rPr lang="it-IT" sz="1400" dirty="0"/>
              <a:t>. Giuliani e Mammone)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Esercitazioni pratiche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002" y="1219515"/>
            <a:ext cx="3188325" cy="4013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740" y="120521"/>
            <a:ext cx="2710587" cy="7200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1" y="159743"/>
            <a:ext cx="2057144" cy="720000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 rot="311187">
            <a:off x="4838933" y="5002415"/>
            <a:ext cx="1715077" cy="10161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/>
              <a:t>Max</a:t>
            </a:r>
            <a:r>
              <a:rPr lang="it-IT" b="1" dirty="0"/>
              <a:t> </a:t>
            </a:r>
            <a:r>
              <a:rPr lang="it-IT" b="1" dirty="0" smtClean="0"/>
              <a:t>32</a:t>
            </a:r>
            <a:r>
              <a:rPr lang="it-IT" b="1" dirty="0" smtClean="0"/>
              <a:t> </a:t>
            </a:r>
            <a:r>
              <a:rPr lang="it-IT" b="1" dirty="0"/>
              <a:t>pax</a:t>
            </a:r>
          </a:p>
        </p:txBody>
      </p:sp>
    </p:spTree>
    <p:extLst>
      <p:ext uri="{BB962C8B-B14F-4D97-AF65-F5344CB8AC3E}">
        <p14:creationId xmlns:p14="http://schemas.microsoft.com/office/powerpoint/2010/main" val="1572005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Carlito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 nadai laura</dc:creator>
  <cp:lastModifiedBy>de nadai laura</cp:lastModifiedBy>
  <cp:revision>14</cp:revision>
  <dcterms:created xsi:type="dcterms:W3CDTF">2020-09-02T09:37:47Z</dcterms:created>
  <dcterms:modified xsi:type="dcterms:W3CDTF">2021-04-28T08:27:53Z</dcterms:modified>
</cp:coreProperties>
</file>